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85" r:id="rId17"/>
    <p:sldId id="272" r:id="rId18"/>
    <p:sldId id="273" r:id="rId19"/>
    <p:sldId id="274" r:id="rId20"/>
    <p:sldId id="275" r:id="rId21"/>
    <p:sldId id="277" r:id="rId22"/>
    <p:sldId id="280" r:id="rId23"/>
    <p:sldId id="281" r:id="rId24"/>
    <p:sldId id="257" r:id="rId25"/>
    <p:sldId id="276" r:id="rId26"/>
    <p:sldId id="278" r:id="rId27"/>
    <p:sldId id="279" r:id="rId28"/>
    <p:sldId id="282" r:id="rId29"/>
    <p:sldId id="283" r:id="rId30"/>
    <p:sldId id="284"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D2C4F5-34AC-4512-854B-06A359FEE135}">
          <p14:sldIdLst>
            <p14:sldId id="256"/>
            <p14:sldId id="258"/>
            <p14:sldId id="259"/>
            <p14:sldId id="260"/>
            <p14:sldId id="261"/>
            <p14:sldId id="262"/>
            <p14:sldId id="263"/>
            <p14:sldId id="264"/>
            <p14:sldId id="265"/>
            <p14:sldId id="266"/>
            <p14:sldId id="267"/>
            <p14:sldId id="268"/>
            <p14:sldId id="269"/>
            <p14:sldId id="270"/>
            <p14:sldId id="271"/>
            <p14:sldId id="285"/>
            <p14:sldId id="272"/>
            <p14:sldId id="273"/>
            <p14:sldId id="274"/>
            <p14:sldId id="275"/>
            <p14:sldId id="277"/>
            <p14:sldId id="280"/>
            <p14:sldId id="281"/>
          </p14:sldIdLst>
        </p14:section>
        <p14:section name="archive" id="{15DB920E-785B-4A4D-8D49-6507A7572AA2}">
          <p14:sldIdLst>
            <p14:sldId id="257"/>
            <p14:sldId id="276"/>
            <p14:sldId id="278"/>
            <p14:sldId id="279"/>
            <p14:sldId id="282"/>
            <p14:sldId id="283"/>
            <p14:sldId id="284"/>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Ow5mfWcup0UxBT2XZc7wjrylP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55BE6A"/>
    <a:srgbClr val="69E781"/>
    <a:srgbClr val="3F41CB"/>
    <a:srgbClr val="494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E7E792-B0CF-4A35-BCA9-03D0AF7EE29B}">
  <a:tblStyle styleId="{49E7E792-B0CF-4A35-BCA9-03D0AF7EE29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38" autoAdjust="0"/>
  </p:normalViewPr>
  <p:slideViewPr>
    <p:cSldViewPr snapToGrid="0" showGuides="1">
      <p:cViewPr>
        <p:scale>
          <a:sx n="50" d="100"/>
          <a:sy n="50" d="100"/>
        </p:scale>
        <p:origin x="536" y="6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Due to our specific situation at the gym we decided to use only two cameras.</a:t>
            </a:r>
            <a:endParaRPr/>
          </a:p>
        </p:txBody>
      </p:sp>
      <p:sp>
        <p:nvSpPr>
          <p:cNvPr id="316" name="Google Shape;31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So this is our final setup.</a:t>
            </a:r>
            <a:endParaRPr/>
          </a:p>
        </p:txBody>
      </p:sp>
      <p:sp>
        <p:nvSpPr>
          <p:cNvPr id="356" name="Google Shape;3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We acquired data on different subjects to avoid overfitting and added online dataset we found.</a:t>
            </a:r>
            <a:endParaRPr dirty="0"/>
          </a:p>
        </p:txBody>
      </p:sp>
      <p:sp>
        <p:nvSpPr>
          <p:cNvPr id="394" name="Google Shape;39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Our method to deal with our tasks is composed by two steps, the first is a deep learning model to deal with a multiclass classification problem so the exercises recognition and discrimination. Then the second step for the quality evaluation is a rule-based algorithm which takes into account different parameters for each exercise and gives a feedback as output.</a:t>
            </a:r>
            <a:endParaRPr/>
          </a:p>
        </p:txBody>
      </p:sp>
      <p:sp>
        <p:nvSpPr>
          <p:cNvPr id="428" name="Google Shape;42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0000"/>
              </a:buClr>
              <a:buSzPts val="1200"/>
              <a:buFont typeface="Calibri"/>
              <a:buNone/>
            </a:pPr>
            <a:r>
              <a:rPr lang="en-GB" dirty="0">
                <a:solidFill>
                  <a:srgbClr val="FF0000"/>
                </a:solidFill>
              </a:rPr>
              <a:t>About the preprocessing we cleaned up our data, cutting the death and </a:t>
            </a:r>
            <a:r>
              <a:rPr lang="en-GB" dirty="0" err="1">
                <a:solidFill>
                  <a:srgbClr val="FF0000"/>
                </a:solidFill>
              </a:rPr>
              <a:t>unuseful</a:t>
            </a:r>
            <a:r>
              <a:rPr lang="en-GB" dirty="0">
                <a:solidFill>
                  <a:srgbClr val="FF0000"/>
                </a:solidFill>
              </a:rPr>
              <a:t> parts. Then from the good data we extracted a skeleton of the person from each frame and finally we created every 30 frames a CSV file containing all the landmarks coordinates and the label from 0 to 5 for the 6 classes. CSV files have been saved subdivided into 6 folders one for each exercise.</a:t>
            </a:r>
            <a:endParaRPr dirty="0"/>
          </a:p>
          <a:p>
            <a:pPr marL="285750" lvl="0" indent="-209550" algn="l" rtl="0">
              <a:spcBef>
                <a:spcPts val="0"/>
              </a:spcBef>
              <a:spcAft>
                <a:spcPts val="0"/>
              </a:spcAft>
              <a:buClr>
                <a:schemeClr val="dk1"/>
              </a:buClr>
              <a:buSzPts val="1200"/>
              <a:buFont typeface="Calibri"/>
              <a:buNone/>
            </a:pPr>
            <a:endParaRPr dirty="0">
              <a:solidFill>
                <a:srgbClr val="FF0000"/>
              </a:solidFill>
            </a:endParaRPr>
          </a:p>
          <a:p>
            <a:pPr marL="285750" lvl="0" indent="-209550" algn="l" rtl="0">
              <a:spcBef>
                <a:spcPts val="0"/>
              </a:spcBef>
              <a:spcAft>
                <a:spcPts val="0"/>
              </a:spcAft>
              <a:buClr>
                <a:schemeClr val="dk1"/>
              </a:buClr>
              <a:buSzPts val="1200"/>
              <a:buFont typeface="Calibri"/>
              <a:buNone/>
            </a:pPr>
            <a:endParaRPr dirty="0">
              <a:solidFill>
                <a:srgbClr val="FF0000"/>
              </a:solidFill>
            </a:endParaRPr>
          </a:p>
          <a:p>
            <a:pPr marL="285750" lvl="0" indent="-209550" algn="l" rtl="0">
              <a:spcBef>
                <a:spcPts val="0"/>
              </a:spcBef>
              <a:spcAft>
                <a:spcPts val="0"/>
              </a:spcAft>
              <a:buClr>
                <a:schemeClr val="dk1"/>
              </a:buClr>
              <a:buSzPts val="1200"/>
              <a:buFont typeface="Calibri"/>
              <a:buNone/>
            </a:pP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a:solidFill>
                  <a:srgbClr val="FF0000"/>
                </a:solidFill>
              </a:rPr>
              <a:t>Cut </a:t>
            </a:r>
            <a:r>
              <a:rPr lang="en-GB" dirty="0" err="1">
                <a:solidFill>
                  <a:srgbClr val="FF0000"/>
                </a:solidFill>
              </a:rPr>
              <a:t>dei</a:t>
            </a:r>
            <a:r>
              <a:rPr lang="en-GB" dirty="0">
                <a:solidFill>
                  <a:srgbClr val="FF0000"/>
                </a:solidFill>
              </a:rPr>
              <a:t> video per </a:t>
            </a:r>
            <a:r>
              <a:rPr lang="en-GB" dirty="0" err="1">
                <a:solidFill>
                  <a:srgbClr val="FF0000"/>
                </a:solidFill>
              </a:rPr>
              <a:t>pulizia</a:t>
            </a:r>
            <a:r>
              <a:rPr lang="en-GB" dirty="0">
                <a:solidFill>
                  <a:srgbClr val="FF0000"/>
                </a:solidFill>
              </a:rPr>
              <a:t> da parti </a:t>
            </a:r>
            <a:r>
              <a:rPr lang="en-GB" dirty="0" err="1">
                <a:solidFill>
                  <a:srgbClr val="FF0000"/>
                </a:solidFill>
              </a:rPr>
              <a:t>morte</a:t>
            </a: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err="1">
                <a:solidFill>
                  <a:srgbClr val="FF0000"/>
                </a:solidFill>
              </a:rPr>
              <a:t>Estrazione</a:t>
            </a:r>
            <a:r>
              <a:rPr lang="en-GB" dirty="0">
                <a:solidFill>
                  <a:srgbClr val="FF0000"/>
                </a:solidFill>
              </a:rPr>
              <a:t> </a:t>
            </a:r>
            <a:r>
              <a:rPr lang="en-GB" dirty="0" err="1">
                <a:solidFill>
                  <a:srgbClr val="FF0000"/>
                </a:solidFill>
              </a:rPr>
              <a:t>dello</a:t>
            </a:r>
            <a:r>
              <a:rPr lang="en-GB" dirty="0">
                <a:solidFill>
                  <a:srgbClr val="FF0000"/>
                </a:solidFill>
              </a:rPr>
              <a:t> </a:t>
            </a:r>
            <a:r>
              <a:rPr lang="en-GB" dirty="0" err="1">
                <a:solidFill>
                  <a:srgbClr val="FF0000"/>
                </a:solidFill>
              </a:rPr>
              <a:t>scheletro</a:t>
            </a:r>
            <a:r>
              <a:rPr lang="en-GB" dirty="0">
                <a:solidFill>
                  <a:srgbClr val="FF0000"/>
                </a:solidFill>
              </a:rPr>
              <a:t> per </a:t>
            </a:r>
            <a:r>
              <a:rPr lang="en-GB" dirty="0" err="1">
                <a:solidFill>
                  <a:srgbClr val="FF0000"/>
                </a:solidFill>
              </a:rPr>
              <a:t>singolo</a:t>
            </a:r>
            <a:r>
              <a:rPr lang="en-GB" dirty="0">
                <a:solidFill>
                  <a:srgbClr val="FF0000"/>
                </a:solidFill>
              </a:rPr>
              <a:t> frame con </a:t>
            </a:r>
            <a:r>
              <a:rPr lang="en-GB" dirty="0" err="1">
                <a:solidFill>
                  <a:srgbClr val="FF0000"/>
                </a:solidFill>
              </a:rPr>
              <a:t>Mediapipe</a:t>
            </a:r>
            <a:r>
              <a:rPr lang="en-GB" dirty="0">
                <a:solidFill>
                  <a:srgbClr val="FF0000"/>
                </a:solidFill>
              </a:rPr>
              <a:t> </a:t>
            </a:r>
            <a:r>
              <a:rPr lang="en-GB" dirty="0" err="1">
                <a:solidFill>
                  <a:srgbClr val="FF0000"/>
                </a:solidFill>
              </a:rPr>
              <a:t>modello</a:t>
            </a:r>
            <a:r>
              <a:rPr lang="en-GB" dirty="0">
                <a:solidFill>
                  <a:srgbClr val="FF0000"/>
                </a:solidFill>
              </a:rPr>
              <a:t> </a:t>
            </a:r>
            <a:r>
              <a:rPr lang="en-GB" dirty="0" err="1">
                <a:solidFill>
                  <a:srgbClr val="FF0000"/>
                </a:solidFill>
              </a:rPr>
              <a:t>già</a:t>
            </a:r>
            <a:r>
              <a:rPr lang="en-GB" dirty="0">
                <a:solidFill>
                  <a:srgbClr val="FF0000"/>
                </a:solidFill>
              </a:rPr>
              <a:t> </a:t>
            </a:r>
            <a:r>
              <a:rPr lang="en-GB" dirty="0" err="1">
                <a:solidFill>
                  <a:srgbClr val="FF0000"/>
                </a:solidFill>
              </a:rPr>
              <a:t>esistente</a:t>
            </a:r>
            <a:r>
              <a:rPr lang="en-GB" dirty="0">
                <a:solidFill>
                  <a:srgbClr val="FF0000"/>
                </a:solidFill>
              </a:rPr>
              <a:t> ed </a:t>
            </a:r>
            <a:r>
              <a:rPr lang="en-GB" dirty="0" err="1">
                <a:solidFill>
                  <a:srgbClr val="FF0000"/>
                </a:solidFill>
              </a:rPr>
              <a:t>allenato</a:t>
            </a: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a:solidFill>
                  <a:srgbClr val="FF0000"/>
                </a:solidFill>
              </a:rPr>
              <a:t>Ogni frame </a:t>
            </a:r>
            <a:r>
              <a:rPr lang="en-GB" dirty="0" err="1">
                <a:solidFill>
                  <a:srgbClr val="FF0000"/>
                </a:solidFill>
              </a:rPr>
              <a:t>occupa</a:t>
            </a:r>
            <a:r>
              <a:rPr lang="en-GB" dirty="0">
                <a:solidFill>
                  <a:srgbClr val="FF0000"/>
                </a:solidFill>
              </a:rPr>
              <a:t> </a:t>
            </a:r>
            <a:r>
              <a:rPr lang="en-GB" dirty="0" err="1">
                <a:solidFill>
                  <a:srgbClr val="FF0000"/>
                </a:solidFill>
              </a:rPr>
              <a:t>una</a:t>
            </a:r>
            <a:r>
              <a:rPr lang="en-GB" dirty="0">
                <a:solidFill>
                  <a:srgbClr val="FF0000"/>
                </a:solidFill>
              </a:rPr>
              <a:t> </a:t>
            </a:r>
            <a:r>
              <a:rPr lang="en-GB" dirty="0" err="1">
                <a:solidFill>
                  <a:srgbClr val="FF0000"/>
                </a:solidFill>
              </a:rPr>
              <a:t>riga</a:t>
            </a:r>
            <a:r>
              <a:rPr lang="en-GB" dirty="0">
                <a:solidFill>
                  <a:srgbClr val="FF0000"/>
                </a:solidFill>
              </a:rPr>
              <a:t> del CSV -&gt; 132 coordinate </a:t>
            </a:r>
            <a:r>
              <a:rPr lang="en-GB" dirty="0" err="1">
                <a:solidFill>
                  <a:srgbClr val="FF0000"/>
                </a:solidFill>
              </a:rPr>
              <a:t>dei</a:t>
            </a:r>
            <a:r>
              <a:rPr lang="en-GB" dirty="0">
                <a:solidFill>
                  <a:srgbClr val="FF0000"/>
                </a:solidFill>
              </a:rPr>
              <a:t> landmarks</a:t>
            </a:r>
            <a:endParaRPr dirty="0"/>
          </a:p>
          <a:p>
            <a:pPr marL="285750" lvl="0" indent="-285750" algn="l" rtl="0">
              <a:spcBef>
                <a:spcPts val="0"/>
              </a:spcBef>
              <a:spcAft>
                <a:spcPts val="0"/>
              </a:spcAft>
              <a:buClr>
                <a:srgbClr val="FF0000"/>
              </a:buClr>
              <a:buSzPts val="1200"/>
              <a:buFont typeface="Calibri"/>
              <a:buChar char="-"/>
            </a:pPr>
            <a:r>
              <a:rPr lang="en-GB" dirty="0">
                <a:solidFill>
                  <a:srgbClr val="FF0000"/>
                </a:solidFill>
              </a:rPr>
              <a:t>Ultima </a:t>
            </a:r>
            <a:r>
              <a:rPr lang="en-GB" dirty="0" err="1">
                <a:solidFill>
                  <a:srgbClr val="FF0000"/>
                </a:solidFill>
              </a:rPr>
              <a:t>colonna</a:t>
            </a:r>
            <a:r>
              <a:rPr lang="en-GB" dirty="0">
                <a:solidFill>
                  <a:srgbClr val="FF0000"/>
                </a:solidFill>
              </a:rPr>
              <a:t> </a:t>
            </a:r>
            <a:r>
              <a:rPr lang="en-GB" dirty="0" err="1">
                <a:solidFill>
                  <a:srgbClr val="FF0000"/>
                </a:solidFill>
              </a:rPr>
              <a:t>aggiunta</a:t>
            </a:r>
            <a:r>
              <a:rPr lang="en-GB" dirty="0">
                <a:solidFill>
                  <a:srgbClr val="FF0000"/>
                </a:solidFill>
              </a:rPr>
              <a:t> è il label – </a:t>
            </a:r>
            <a:r>
              <a:rPr lang="en-GB" dirty="0" err="1">
                <a:solidFill>
                  <a:srgbClr val="FF0000"/>
                </a:solidFill>
              </a:rPr>
              <a:t>esercizi</a:t>
            </a:r>
            <a:r>
              <a:rPr lang="en-GB" dirty="0">
                <a:solidFill>
                  <a:srgbClr val="FF0000"/>
                </a:solidFill>
              </a:rPr>
              <a:t> </a:t>
            </a:r>
            <a:r>
              <a:rPr lang="en-GB" dirty="0" err="1">
                <a:solidFill>
                  <a:srgbClr val="FF0000"/>
                </a:solidFill>
              </a:rPr>
              <a:t>numerati</a:t>
            </a:r>
            <a:r>
              <a:rPr lang="en-GB" dirty="0">
                <a:solidFill>
                  <a:srgbClr val="FF0000"/>
                </a:solidFill>
              </a:rPr>
              <a:t> da 0 a 5</a:t>
            </a:r>
            <a:endParaRPr dirty="0"/>
          </a:p>
          <a:p>
            <a:pPr marL="285750" lvl="0" indent="-285750" algn="l" rtl="0">
              <a:spcBef>
                <a:spcPts val="0"/>
              </a:spcBef>
              <a:spcAft>
                <a:spcPts val="0"/>
              </a:spcAft>
              <a:buClr>
                <a:srgbClr val="FF0000"/>
              </a:buClr>
              <a:buSzPts val="1200"/>
              <a:buFont typeface="Calibri"/>
              <a:buChar char="-"/>
            </a:pPr>
            <a:r>
              <a:rPr lang="en-GB" dirty="0" err="1">
                <a:solidFill>
                  <a:srgbClr val="FF0000"/>
                </a:solidFill>
              </a:rPr>
              <a:t>Otteniamo</a:t>
            </a:r>
            <a:r>
              <a:rPr lang="en-GB" dirty="0">
                <a:solidFill>
                  <a:srgbClr val="FF0000"/>
                </a:solidFill>
              </a:rPr>
              <a:t> </a:t>
            </a:r>
            <a:r>
              <a:rPr lang="en-GB" dirty="0" err="1">
                <a:solidFill>
                  <a:srgbClr val="FF0000"/>
                </a:solidFill>
              </a:rPr>
              <a:t>diversi</a:t>
            </a:r>
            <a:r>
              <a:rPr lang="en-GB" dirty="0">
                <a:solidFill>
                  <a:srgbClr val="FF0000"/>
                </a:solidFill>
              </a:rPr>
              <a:t> CSV </a:t>
            </a:r>
            <a:r>
              <a:rPr lang="en-GB" dirty="0" err="1">
                <a:solidFill>
                  <a:srgbClr val="FF0000"/>
                </a:solidFill>
              </a:rPr>
              <a:t>ciascuno</a:t>
            </a:r>
            <a:r>
              <a:rPr lang="en-GB" dirty="0">
                <a:solidFill>
                  <a:srgbClr val="FF0000"/>
                </a:solidFill>
              </a:rPr>
              <a:t> da 30 frames </a:t>
            </a:r>
            <a:r>
              <a:rPr lang="en-GB" dirty="0" err="1">
                <a:solidFill>
                  <a:srgbClr val="FF0000"/>
                </a:solidFill>
              </a:rPr>
              <a:t>salvati</a:t>
            </a:r>
            <a:r>
              <a:rPr lang="en-GB" dirty="0">
                <a:solidFill>
                  <a:srgbClr val="FF0000"/>
                </a:solidFill>
              </a:rPr>
              <a:t> in 6 </a:t>
            </a:r>
            <a:r>
              <a:rPr lang="en-GB" dirty="0" err="1">
                <a:solidFill>
                  <a:srgbClr val="FF0000"/>
                </a:solidFill>
              </a:rPr>
              <a:t>cartelle</a:t>
            </a:r>
            <a:r>
              <a:rPr lang="en-GB" dirty="0">
                <a:solidFill>
                  <a:srgbClr val="FF0000"/>
                </a:solidFill>
              </a:rPr>
              <a:t> </a:t>
            </a:r>
            <a:r>
              <a:rPr lang="en-GB" dirty="0" err="1">
                <a:solidFill>
                  <a:srgbClr val="FF0000"/>
                </a:solidFill>
              </a:rPr>
              <a:t>una</a:t>
            </a:r>
            <a:r>
              <a:rPr lang="en-GB" dirty="0">
                <a:solidFill>
                  <a:srgbClr val="FF0000"/>
                </a:solidFill>
              </a:rPr>
              <a:t> per </a:t>
            </a:r>
            <a:r>
              <a:rPr lang="en-GB" dirty="0" err="1">
                <a:solidFill>
                  <a:srgbClr val="FF0000"/>
                </a:solidFill>
              </a:rPr>
              <a:t>esercizio</a:t>
            </a:r>
            <a:endParaRPr dirty="0">
              <a:solidFill>
                <a:srgbClr val="FF0000"/>
              </a:solidFill>
            </a:endParaRPr>
          </a:p>
          <a:p>
            <a:pPr marL="285750" lvl="0" indent="-285750" algn="l" rtl="0">
              <a:spcBef>
                <a:spcPts val="0"/>
              </a:spcBef>
              <a:spcAft>
                <a:spcPts val="0"/>
              </a:spcAft>
              <a:buClr>
                <a:srgbClr val="FF0000"/>
              </a:buClr>
              <a:buSzPts val="1200"/>
              <a:buFont typeface="Calibri"/>
              <a:buChar char="-"/>
            </a:pPr>
            <a:r>
              <a:rPr lang="en-GB" dirty="0" err="1">
                <a:solidFill>
                  <a:srgbClr val="FF0000"/>
                </a:solidFill>
              </a:rPr>
              <a:t>Classificazione</a:t>
            </a:r>
            <a:endParaRPr dirty="0">
              <a:solidFill>
                <a:srgbClr val="FF0000"/>
              </a:solidFill>
            </a:endParaRPr>
          </a:p>
          <a:p>
            <a:pPr marL="0" lvl="0" indent="0" algn="l" rtl="0">
              <a:spcBef>
                <a:spcPts val="0"/>
              </a:spcBef>
              <a:spcAft>
                <a:spcPts val="0"/>
              </a:spcAft>
              <a:buNone/>
            </a:pPr>
            <a:endParaRPr dirty="0"/>
          </a:p>
        </p:txBody>
      </p:sp>
      <p:sp>
        <p:nvSpPr>
          <p:cNvPr id="462" name="Google Shape;46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6abfa50d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6abfa50d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36abfa50df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50D11AC7-7318-B865-4AA2-6D3F78DBBC04}"/>
            </a:ext>
          </a:extLst>
        </p:cNvPr>
        <p:cNvGrpSpPr/>
        <p:nvPr/>
      </p:nvGrpSpPr>
      <p:grpSpPr>
        <a:xfrm>
          <a:off x="0" y="0"/>
          <a:ext cx="0" cy="0"/>
          <a:chOff x="0" y="0"/>
          <a:chExt cx="0" cy="0"/>
        </a:xfrm>
      </p:grpSpPr>
      <p:sp>
        <p:nvSpPr>
          <p:cNvPr id="531" name="Google Shape;531;p16:notes">
            <a:extLst>
              <a:ext uri="{FF2B5EF4-FFF2-40B4-BE49-F238E27FC236}">
                <a16:creationId xmlns:a16="http://schemas.microsoft.com/office/drawing/2014/main" id="{253F27D0-8A99-E3D2-6DB2-E9294C0E33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16:notes">
            <a:extLst>
              <a:ext uri="{FF2B5EF4-FFF2-40B4-BE49-F238E27FC236}">
                <a16:creationId xmlns:a16="http://schemas.microsoft.com/office/drawing/2014/main" id="{83ED9F6B-D92B-34CD-AD13-7C2F3F20328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16:notes">
            <a:extLst>
              <a:ext uri="{FF2B5EF4-FFF2-40B4-BE49-F238E27FC236}">
                <a16:creationId xmlns:a16="http://schemas.microsoft.com/office/drawing/2014/main" id="{87150545-E2EB-8D35-6F84-E5252167EB9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extLst>
      <p:ext uri="{BB962C8B-B14F-4D97-AF65-F5344CB8AC3E}">
        <p14:creationId xmlns:p14="http://schemas.microsoft.com/office/powerpoint/2010/main" val="2513779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FF0000"/>
                </a:solidFill>
              </a:rPr>
              <a:t>Algoritmo Rule Based:</a:t>
            </a:r>
            <a:endParaRPr/>
          </a:p>
          <a:p>
            <a:pPr marL="0" lvl="0" indent="0" algn="l" rtl="0">
              <a:spcBef>
                <a:spcPts val="0"/>
              </a:spcBef>
              <a:spcAft>
                <a:spcPts val="0"/>
              </a:spcAft>
              <a:buNone/>
            </a:pPr>
            <a:r>
              <a:rPr lang="en-GB">
                <a:solidFill>
                  <a:srgbClr val="FF0000"/>
                </a:solidFill>
              </a:rPr>
              <a:t>Funzione 1 – calcola gli angoli tra 3 landmarks utili</a:t>
            </a:r>
            <a:endParaRPr>
              <a:solidFill>
                <a:srgbClr val="FF0000"/>
              </a:solidFill>
            </a:endParaRPr>
          </a:p>
          <a:p>
            <a:pPr marL="0" lvl="0" indent="0" algn="l" rtl="0">
              <a:spcBef>
                <a:spcPts val="0"/>
              </a:spcBef>
              <a:spcAft>
                <a:spcPts val="0"/>
              </a:spcAft>
              <a:buNone/>
            </a:pPr>
            <a:r>
              <a:rPr lang="en-GB">
                <a:solidFill>
                  <a:srgbClr val="FF0000"/>
                </a:solidFill>
              </a:rPr>
              <a:t>Funzione 2 – calcola il minimo locale tra 3 frames consecutivi per quell’angolo che analizzo nel tempo</a:t>
            </a:r>
            <a:endParaRPr/>
          </a:p>
          <a:p>
            <a:pPr marL="0" lvl="0" indent="0" algn="l" rtl="0">
              <a:spcBef>
                <a:spcPts val="0"/>
              </a:spcBef>
              <a:spcAft>
                <a:spcPts val="0"/>
              </a:spcAft>
              <a:buNone/>
            </a:pPr>
            <a:r>
              <a:rPr lang="en-GB">
                <a:solidFill>
                  <a:srgbClr val="FF0000"/>
                </a:solidFill>
              </a:rPr>
              <a:t>Funzione principale di analisi – sono state impostate delle soglie da verificare, per esempio angolo tra caviglia anca e ginocchio deve raggiungere un valore inferiore a 90° per poter essere considerata una buona esecuzione. Un altro tipo di soglia è la posizione per esempio del ginocchio ripetto alla punta del piede verificando la posizione reciproca delle coordinate dei landmarks di interesse. È stata impostata una doppia soglia per creare la banda di esecuzione scorretta dell’esercizio: se sto sopra l’algoritmo non rileva il movimento, se sto sotto l’esecuzione è corretta, se ci sono dentro e l’algoritmo rileva un minimo locale, allora l’esecuzione è scorretta.</a:t>
            </a:r>
            <a:endParaRPr/>
          </a:p>
          <a:p>
            <a:pPr marL="0" lvl="0" indent="0" algn="l" rtl="0">
              <a:spcBef>
                <a:spcPts val="0"/>
              </a:spcBef>
              <a:spcAft>
                <a:spcPts val="0"/>
              </a:spcAft>
              <a:buNone/>
            </a:pPr>
            <a:endParaRPr/>
          </a:p>
        </p:txBody>
      </p:sp>
      <p:sp>
        <p:nvSpPr>
          <p:cNvPr id="597" name="Google Shape;59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sz="1200" b="0" i="0" u="none" strike="noStrike">
                <a:solidFill>
                  <a:schemeClr val="dk1"/>
                </a:solidFill>
                <a:latin typeface="Calibri"/>
                <a:ea typeface="Calibri"/>
                <a:cs typeface="Calibri"/>
                <a:sym typeface="Calibri"/>
              </a:rPr>
              <a:t>Healthcare applications are rapidly evolving, especially with the integration of wearable technologies and computer vision systems. </a:t>
            </a:r>
            <a:r>
              <a:rPr lang="en-GB" sz="1200" b="1" i="0" u="none" strike="noStrike">
                <a:solidFill>
                  <a:schemeClr val="dk1"/>
                </a:solidFill>
              </a:rPr>
              <a:t>In this context, having an app capable of monitoring and evaluating physical exercise execution is becoming increasingly relevant, both for personal fitness and rehabilitation purposes.</a:t>
            </a:r>
            <a:endParaRPr b="1"/>
          </a:p>
          <a:p>
            <a:pPr marL="0" lvl="0" indent="0" algn="l" rtl="0">
              <a:spcBef>
                <a:spcPts val="0"/>
              </a:spcBef>
              <a:spcAft>
                <a:spcPts val="0"/>
              </a:spcAft>
              <a:buClr>
                <a:schemeClr val="dk1"/>
              </a:buClr>
              <a:buSzPts val="1200"/>
              <a:buFont typeface="Calibri"/>
              <a:buNone/>
            </a:pPr>
            <a:r>
              <a:rPr lang="en-GB"/>
              <a:t>For this reason, the idea was to create a user-friendly web app which could help people in doing correct exercises also in absence of an instructor, just using common every-day objects, like cameras. In this way, a personalized, low-cost and everywhere monitoring is possible.</a:t>
            </a:r>
            <a:endParaRPr/>
          </a:p>
        </p:txBody>
      </p:sp>
      <p:sp>
        <p:nvSpPr>
          <p:cNvPr id="109" name="Google Shape;10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1" name="Google Shape;6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17" name="Google Shape;71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 Gym with people going around, many tools and space limitation that confuse reduce the quality of the shots because it is more difficult to recognize the person from the rest</a:t>
            </a:r>
            <a:endParaRPr/>
          </a:p>
          <a:p>
            <a:pPr marL="0" lvl="0" indent="0" algn="l" rtl="0">
              <a:spcBef>
                <a:spcPts val="0"/>
              </a:spcBef>
              <a:spcAft>
                <a:spcPts val="0"/>
              </a:spcAft>
              <a:buNone/>
            </a:pPr>
            <a:endParaRPr/>
          </a:p>
          <a:p>
            <a:pPr marL="0" lvl="0" indent="0" algn="l" rtl="0">
              <a:spcBef>
                <a:spcPts val="0"/>
              </a:spcBef>
              <a:spcAft>
                <a:spcPts val="0"/>
              </a:spcAft>
              <a:buNone/>
            </a:pPr>
            <a:r>
              <a:rPr lang="en-GB"/>
              <a:t>- Oversize clothes of people who have performed the exercises confused the position of the joints to be extracted</a:t>
            </a:r>
            <a:endParaRPr/>
          </a:p>
          <a:p>
            <a:pPr marL="0" lvl="0" indent="0" algn="l" rtl="0">
              <a:spcBef>
                <a:spcPts val="0"/>
              </a:spcBef>
              <a:spcAft>
                <a:spcPts val="0"/>
              </a:spcAft>
              <a:buNone/>
            </a:pPr>
            <a:endParaRPr/>
          </a:p>
          <a:p>
            <a:pPr marL="0" lvl="0" indent="0" algn="l" rtl="0">
              <a:spcBef>
                <a:spcPts val="0"/>
              </a:spcBef>
              <a:spcAft>
                <a:spcPts val="0"/>
              </a:spcAft>
              <a:buNone/>
            </a:pPr>
            <a:r>
              <a:rPr lang="en-GB"/>
              <a:t>- Few repetitions of the exercises - overfitting</a:t>
            </a:r>
            <a:endParaRPr/>
          </a:p>
          <a:p>
            <a:pPr marL="0" lvl="0" indent="0" algn="l" rtl="0">
              <a:spcBef>
                <a:spcPts val="0"/>
              </a:spcBef>
              <a:spcAft>
                <a:spcPts val="0"/>
              </a:spcAft>
              <a:buNone/>
            </a:pPr>
            <a:endParaRPr/>
          </a:p>
          <a:p>
            <a:pPr marL="0" lvl="0" indent="0" algn="l" rtl="0">
              <a:spcBef>
                <a:spcPts val="0"/>
              </a:spcBef>
              <a:spcAft>
                <a:spcPts val="0"/>
              </a:spcAft>
              <a:buNone/>
            </a:pPr>
            <a:r>
              <a:rPr lang="en-GB"/>
              <a:t>- We had to change some exercises along the way and then used online dataset</a:t>
            </a:r>
            <a:endParaRPr/>
          </a:p>
          <a:p>
            <a:pPr marL="0" lvl="0" indent="0" algn="l" rtl="0">
              <a:spcBef>
                <a:spcPts val="0"/>
              </a:spcBef>
              <a:spcAft>
                <a:spcPts val="0"/>
              </a:spcAft>
              <a:buNone/>
            </a:pPr>
            <a:endParaRPr/>
          </a:p>
        </p:txBody>
      </p:sp>
      <p:sp>
        <p:nvSpPr>
          <p:cNvPr id="803" name="Google Shape;80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larger dataset is needed to make the model more robust and avoid overfitting</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3D reconstruction from multiple point of view - in order not to bind the user to a positioning of the webcam with a specific angle but where he/she prefers</a:t>
            </a:r>
            <a:endParaRPr/>
          </a:p>
          <a:p>
            <a:pPr marL="457200" lvl="1" indent="0" algn="l" rtl="0">
              <a:spcBef>
                <a:spcPts val="0"/>
              </a:spcBef>
              <a:spcAft>
                <a:spcPts val="0"/>
              </a:spcAft>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more accurate model for the skeleton extraction</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Enhance the number of physical exercises that the model can recognize and discriminate</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Increase the number of parameters for a more complete quality evaluation</a:t>
            </a:r>
            <a:endParaRPr/>
          </a:p>
          <a:p>
            <a:pPr marL="0" lvl="0" indent="0" algn="l" rtl="0">
              <a:spcBef>
                <a:spcPts val="0"/>
              </a:spcBef>
              <a:spcAft>
                <a:spcPts val="0"/>
              </a:spcAft>
              <a:buNone/>
            </a:pPr>
            <a:endParaRPr/>
          </a:p>
        </p:txBody>
      </p:sp>
      <p:sp>
        <p:nvSpPr>
          <p:cNvPr id="814" name="Google Shape;81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79" name="Google Shape;67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93" name="Google Shape;79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larger dataset is needed to make the model more robust and avoid overfitting</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3D reconstruction from multiple point of view - in order not to bind the user to a positioning of the webcam with a specific angle but where he/she prefers</a:t>
            </a:r>
            <a:endParaRPr/>
          </a:p>
          <a:p>
            <a:pPr marL="457200" lvl="1" indent="0" algn="l" rtl="0">
              <a:spcBef>
                <a:spcPts val="0"/>
              </a:spcBef>
              <a:spcAft>
                <a:spcPts val="0"/>
              </a:spcAft>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A more accurate model for the skeleton extraction</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Enhance the number of physical exercises that the model can recognize and discriminate</a:t>
            </a:r>
            <a:endParaRPr/>
          </a:p>
          <a:p>
            <a:pPr marL="285750" lvl="0" indent="-209550" algn="l" rtl="0">
              <a:spcBef>
                <a:spcPts val="0"/>
              </a:spcBef>
              <a:spcAft>
                <a:spcPts val="0"/>
              </a:spcAft>
              <a:buClr>
                <a:schemeClr val="dk1"/>
              </a:buClr>
              <a:buSzPts val="1200"/>
              <a:buFont typeface="Calibri"/>
              <a:buNone/>
            </a:pPr>
            <a:endParaRPr>
              <a:solidFill>
                <a:srgbClr val="3F3F3F"/>
              </a:solidFill>
              <a:latin typeface="Arial Hebrew"/>
              <a:ea typeface="Arial Hebrew"/>
              <a:cs typeface="Arial Hebrew"/>
              <a:sym typeface="Arial Hebrew"/>
            </a:endParaRPr>
          </a:p>
          <a:p>
            <a:pPr marL="285750" lvl="0" indent="-285750" algn="l" rtl="0">
              <a:spcBef>
                <a:spcPts val="0"/>
              </a:spcBef>
              <a:spcAft>
                <a:spcPts val="0"/>
              </a:spcAft>
              <a:buClr>
                <a:srgbClr val="3F3F3F"/>
              </a:buClr>
              <a:buSzPts val="1200"/>
              <a:buFont typeface="Arial Hebrew"/>
              <a:buChar char="-"/>
            </a:pPr>
            <a:r>
              <a:rPr lang="en-GB">
                <a:solidFill>
                  <a:srgbClr val="3F3F3F"/>
                </a:solidFill>
                <a:latin typeface="Arial Hebrew"/>
                <a:ea typeface="Arial Hebrew"/>
                <a:cs typeface="Arial Hebrew"/>
                <a:sym typeface="Arial Hebrew"/>
              </a:rPr>
              <a:t>Increase the number of parameters for a more complete quality evaluation</a:t>
            </a:r>
            <a:endParaRPr/>
          </a:p>
          <a:p>
            <a:pPr marL="0" lvl="0" indent="0" algn="l" rtl="0">
              <a:spcBef>
                <a:spcPts val="0"/>
              </a:spcBef>
              <a:spcAft>
                <a:spcPts val="0"/>
              </a:spcAft>
              <a:buNone/>
            </a:pPr>
            <a:endParaRPr/>
          </a:p>
        </p:txBody>
      </p:sp>
      <p:sp>
        <p:nvSpPr>
          <p:cNvPr id="825" name="Google Shape;82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solidFill>
                  <a:srgbClr val="FF0000"/>
                </a:solidFill>
              </a:rPr>
              <a:t>Algoritmo Rule Based:</a:t>
            </a:r>
            <a:endParaRPr/>
          </a:p>
          <a:p>
            <a:pPr marL="0" lvl="0" indent="0" algn="l" rtl="0">
              <a:spcBef>
                <a:spcPts val="0"/>
              </a:spcBef>
              <a:spcAft>
                <a:spcPts val="0"/>
              </a:spcAft>
              <a:buNone/>
            </a:pPr>
            <a:r>
              <a:rPr lang="en-GB">
                <a:solidFill>
                  <a:srgbClr val="FF0000"/>
                </a:solidFill>
              </a:rPr>
              <a:t>Funzione 1 – calcola gli angoli tra 3 landmarks utili</a:t>
            </a:r>
            <a:endParaRPr>
              <a:solidFill>
                <a:srgbClr val="FF0000"/>
              </a:solidFill>
            </a:endParaRPr>
          </a:p>
          <a:p>
            <a:pPr marL="0" lvl="0" indent="0" algn="l" rtl="0">
              <a:spcBef>
                <a:spcPts val="0"/>
              </a:spcBef>
              <a:spcAft>
                <a:spcPts val="0"/>
              </a:spcAft>
              <a:buNone/>
            </a:pPr>
            <a:r>
              <a:rPr lang="en-GB">
                <a:solidFill>
                  <a:srgbClr val="FF0000"/>
                </a:solidFill>
              </a:rPr>
              <a:t>Funzione 2 – calcola il minimo locale tra 3 frames consecutivi per quell’angolo che analizzo nel tempo</a:t>
            </a:r>
            <a:endParaRPr/>
          </a:p>
          <a:p>
            <a:pPr marL="0" lvl="0" indent="0" algn="l" rtl="0">
              <a:spcBef>
                <a:spcPts val="0"/>
              </a:spcBef>
              <a:spcAft>
                <a:spcPts val="0"/>
              </a:spcAft>
              <a:buNone/>
            </a:pPr>
            <a:r>
              <a:rPr lang="en-GB">
                <a:solidFill>
                  <a:srgbClr val="FF0000"/>
                </a:solidFill>
              </a:rPr>
              <a:t>Funzione principale di analisi – sono state impostate delle soglie da verificare, per esempio angolo tra caviglia anca e ginocchio deve raggiungere un valore inferiore a 90° per poter essere considerata una buona esecuzione. Un altro tipo di soglia è la posizione per esempio del ginocchio ripetto alla punta del piede verificando la posizione reciproca delle coordinate dei landmarks di interesse. È stata impostata una doppia soglia per creare la banda di esecuzione scorretta dell’esercizio: se sto sopra l’algoritmo non rileva il movimento, se sto sotto l’esecuzione è corretta, se ci sono dentro e l’algoritmo rileva un minimo locale, allora l’esecuzione è scorretta.</a:t>
            </a:r>
            <a:endParaRPr/>
          </a:p>
          <a:p>
            <a:pPr marL="0" lvl="0" indent="0" algn="l" rtl="0">
              <a:spcBef>
                <a:spcPts val="0"/>
              </a:spcBef>
              <a:spcAft>
                <a:spcPts val="0"/>
              </a:spcAft>
              <a:buNone/>
            </a:pPr>
            <a:endParaRPr/>
          </a:p>
        </p:txBody>
      </p:sp>
      <p:sp>
        <p:nvSpPr>
          <p:cNvPr id="833" name="Google Shape;83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So, t</a:t>
            </a:r>
            <a:r>
              <a:rPr lang="en-GB" sz="1200" b="0" i="0" u="none" strike="noStrike">
                <a:solidFill>
                  <a:schemeClr val="dk1"/>
                </a:solidFill>
                <a:latin typeface="Calibri"/>
                <a:ea typeface="Calibri"/>
                <a:cs typeface="Calibri"/>
                <a:sym typeface="Calibri"/>
              </a:rPr>
              <a:t>he aim of our work </a:t>
            </a:r>
            <a:r>
              <a:rPr lang="en-GB"/>
              <a:t>wa</a:t>
            </a:r>
            <a:r>
              <a:rPr lang="en-GB" sz="1200" b="0" i="0" u="none" strike="noStrike">
                <a:solidFill>
                  <a:schemeClr val="dk1"/>
                </a:solidFill>
                <a:latin typeface="Calibri"/>
                <a:ea typeface="Calibri"/>
                <a:cs typeface="Calibri"/>
                <a:sym typeface="Calibri"/>
              </a:rPr>
              <a:t>s to design and implement a computer vision-based system that can:</a:t>
            </a:r>
            <a:endParaRPr/>
          </a:p>
          <a:p>
            <a:pPr marL="171450" lvl="0" indent="-171450" algn="l" rtl="0">
              <a:spcBef>
                <a:spcPts val="0"/>
              </a:spcBef>
              <a:spcAft>
                <a:spcPts val="0"/>
              </a:spcAft>
              <a:buClr>
                <a:schemeClr val="dk1"/>
              </a:buClr>
              <a:buSzPts val="1200"/>
              <a:buFont typeface="Calibri"/>
              <a:buChar char="-"/>
            </a:pPr>
            <a:r>
              <a:rPr lang="en-GB" sz="1200" b="0" i="0" u="none" strike="noStrike">
                <a:solidFill>
                  <a:schemeClr val="dk1"/>
                </a:solidFill>
                <a:latin typeface="Calibri"/>
                <a:ea typeface="Calibri"/>
                <a:cs typeface="Calibri"/>
                <a:sym typeface="Calibri"/>
              </a:rPr>
              <a:t>Recognize and classify </a:t>
            </a:r>
            <a:r>
              <a:rPr lang="en-GB"/>
              <a:t>different physical exercises from videos acquired with a camera</a:t>
            </a:r>
            <a:endParaRPr/>
          </a:p>
          <a:p>
            <a:pPr marL="171450" lvl="0" indent="-171450" algn="l" rtl="0">
              <a:spcBef>
                <a:spcPts val="0"/>
              </a:spcBef>
              <a:spcAft>
                <a:spcPts val="0"/>
              </a:spcAft>
              <a:buClr>
                <a:schemeClr val="dk1"/>
              </a:buClr>
              <a:buSzPts val="1200"/>
              <a:buFont typeface="Calibri"/>
              <a:buChar char="-"/>
            </a:pPr>
            <a:r>
              <a:rPr lang="en-GB" sz="1200" b="0" i="0" u="none" strike="noStrike">
                <a:solidFill>
                  <a:schemeClr val="dk1"/>
                </a:solidFill>
                <a:latin typeface="Calibri"/>
                <a:ea typeface="Calibri"/>
                <a:cs typeface="Calibri"/>
                <a:sym typeface="Calibri"/>
              </a:rPr>
              <a:t>Differentiate between similar exercise types to ensure accurate activity recognition</a:t>
            </a:r>
            <a:endParaRPr sz="1200" b="0" i="0" u="none" strike="noStrike">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Calibri"/>
              <a:buChar char="-"/>
            </a:pPr>
            <a:r>
              <a:rPr lang="en-GB" sz="1200" b="0" i="0" u="none" strike="noStrike">
                <a:solidFill>
                  <a:schemeClr val="dk1"/>
                </a:solidFill>
                <a:latin typeface="Calibri"/>
                <a:ea typeface="Calibri"/>
                <a:cs typeface="Calibri"/>
                <a:sym typeface="Calibri"/>
              </a:rPr>
              <a:t>Evaluate the quality of exercise execution, providing feedback to help improve form and prevent injury.</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100"/>
              <a:buFont typeface="Calibri"/>
              <a:buNone/>
            </a:pPr>
            <a:endParaRPr/>
          </a:p>
        </p:txBody>
      </p:sp>
      <p:sp>
        <p:nvSpPr>
          <p:cNvPr id="123" name="Google Shape;12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9" name="Google Shape;86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GB"/>
              <a:t>For our development we’ll follow 7 different phases:</a:t>
            </a:r>
            <a:endParaRPr/>
          </a:p>
          <a:p>
            <a:pPr marL="0" lvl="0" indent="0" algn="l" rtl="0">
              <a:spcBef>
                <a:spcPts val="0"/>
              </a:spcBef>
              <a:spcAft>
                <a:spcPts val="0"/>
              </a:spcAft>
              <a:buClr>
                <a:schemeClr val="dk1"/>
              </a:buClr>
              <a:buSzPts val="1200"/>
              <a:buFont typeface="Calibri"/>
              <a:buNone/>
            </a:pPr>
            <a:r>
              <a:rPr lang="en-GB"/>
              <a:t>Firstly we aquired our data during a gym session of our Personal Trainers, then we descussed about the methods to deal with our tasks. We prepared data in order to give them as input to our models ad algorithms of which we will see the results. One of the last steps is the quality evaluation of the performed exercise and finally the user interface development.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This is our idea of setup to acquire video data from different point of view simultaneously. The basic concept is that a general user should not be forced to a specific positioning of the camera, so the more data we are able to acquire, the higher will be the generalization capability of the model used for the classification and so the greater is the freedom of the user.</a:t>
            </a:r>
            <a:endParaRPr/>
          </a:p>
        </p:txBody>
      </p:sp>
      <p:sp>
        <p:nvSpPr>
          <p:cNvPr id="275" name="Google Shape;27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72"/>
        <p:cNvGrpSpPr/>
        <p:nvPr/>
      </p:nvGrpSpPr>
      <p:grpSpPr>
        <a:xfrm>
          <a:off x="0" y="0"/>
          <a:ext cx="0" cy="0"/>
          <a:chOff x="0" y="0"/>
          <a:chExt cx="0" cy="0"/>
        </a:xfrm>
      </p:grpSpPr>
      <p:sp>
        <p:nvSpPr>
          <p:cNvPr id="73" name="Google Shape;7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VERTICAL_TITLE_AND_VERTICAL_TEXT">
    <p:spTree>
      <p:nvGrpSpPr>
        <p:cNvPr id="1" name="Shape 78"/>
        <p:cNvGrpSpPr/>
        <p:nvPr/>
      </p:nvGrpSpPr>
      <p:grpSpPr>
        <a:xfrm>
          <a:off x="0" y="0"/>
          <a:ext cx="0" cy="0"/>
          <a:chOff x="0" y="0"/>
          <a:chExt cx="0" cy="0"/>
        </a:xfrm>
      </p:grpSpPr>
      <p:sp>
        <p:nvSpPr>
          <p:cNvPr id="79" name="Google Shape;79;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21"/>
        <p:cNvGrpSpPr/>
        <p:nvPr/>
      </p:nvGrpSpPr>
      <p:grpSpPr>
        <a:xfrm>
          <a:off x="0" y="0"/>
          <a:ext cx="0" cy="0"/>
          <a:chOff x="0" y="0"/>
          <a:chExt cx="0" cy="0"/>
        </a:xfrm>
      </p:grpSpPr>
      <p:sp>
        <p:nvSpPr>
          <p:cNvPr id="22" name="Google Shape;2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25"/>
        <p:cNvGrpSpPr/>
        <p:nvPr/>
      </p:nvGrpSpPr>
      <p:grpSpPr>
        <a:xfrm>
          <a:off x="0" y="0"/>
          <a:ext cx="0" cy="0"/>
          <a:chOff x="0" y="0"/>
          <a:chExt cx="0" cy="0"/>
        </a:xfrm>
      </p:grpSpPr>
      <p:sp>
        <p:nvSpPr>
          <p:cNvPr id="26" name="Google Shape;2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30"/>
        <p:cNvGrpSpPr/>
        <p:nvPr/>
      </p:nvGrpSpPr>
      <p:grpSpPr>
        <a:xfrm>
          <a:off x="0" y="0"/>
          <a:ext cx="0" cy="0"/>
          <a:chOff x="0" y="0"/>
          <a:chExt cx="0" cy="0"/>
        </a:xfrm>
      </p:grpSpPr>
      <p:sp>
        <p:nvSpPr>
          <p:cNvPr id="31" name="Google Shape;31;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42"/>
        <p:cNvGrpSpPr/>
        <p:nvPr/>
      </p:nvGrpSpPr>
      <p:grpSpPr>
        <a:xfrm>
          <a:off x="0" y="0"/>
          <a:ext cx="0" cy="0"/>
          <a:chOff x="0" y="0"/>
          <a:chExt cx="0" cy="0"/>
        </a:xfrm>
      </p:grpSpPr>
      <p:sp>
        <p:nvSpPr>
          <p:cNvPr id="43" name="Google Shape;43;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8"/>
          <p:cNvSpPr>
            <a:spLocks noGrp="1"/>
          </p:cNvSpPr>
          <p:nvPr>
            <p:ph type="pic" idx="2"/>
          </p:nvPr>
        </p:nvSpPr>
        <p:spPr>
          <a:xfrm>
            <a:off x="5183188" y="987425"/>
            <a:ext cx="6172200" cy="4873625"/>
          </a:xfrm>
          <a:prstGeom prst="rect">
            <a:avLst/>
          </a:prstGeom>
          <a:noFill/>
          <a:ln>
            <a:noFill/>
          </a:ln>
        </p:spPr>
      </p:sp>
      <p:sp>
        <p:nvSpPr>
          <p:cNvPr id="68" name="Google Shape;68;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jpg"/></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jpg"/></Relationships>
</file>

<file path=ppt/slides/_rels/slide12.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4.jpg"/><Relationship Id="rId10" Type="http://schemas.openxmlformats.org/officeDocument/2006/relationships/image" Target="../media/image33.png"/><Relationship Id="rId4" Type="http://schemas.openxmlformats.org/officeDocument/2006/relationships/image" Target="../media/image23.jpg"/><Relationship Id="rId9" Type="http://schemas.openxmlformats.org/officeDocument/2006/relationships/image" Target="../media/image28.jpg"/></Relationships>
</file>

<file path=ppt/slides/_rels/slide13.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6.png"/><Relationship Id="rId5" Type="http://schemas.openxmlformats.org/officeDocument/2006/relationships/image" Target="../media/image24.jpg"/><Relationship Id="rId10" Type="http://schemas.openxmlformats.org/officeDocument/2006/relationships/image" Target="../media/image35.png"/><Relationship Id="rId4" Type="http://schemas.openxmlformats.org/officeDocument/2006/relationships/image" Target="../media/image23.jpg"/><Relationship Id="rId9" Type="http://schemas.openxmlformats.org/officeDocument/2006/relationships/image" Target="../media/image28.jpg"/></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8.png"/><Relationship Id="rId5" Type="http://schemas.openxmlformats.org/officeDocument/2006/relationships/image" Target="../media/image24.jpg"/><Relationship Id="rId10" Type="http://schemas.openxmlformats.org/officeDocument/2006/relationships/image" Target="../media/image37.png"/><Relationship Id="rId4" Type="http://schemas.openxmlformats.org/officeDocument/2006/relationships/image" Target="../media/image23.jpg"/><Relationship Id="rId9" Type="http://schemas.openxmlformats.org/officeDocument/2006/relationships/image" Target="../media/image28.jpg"/></Relationships>
</file>

<file path=ppt/slides/_rels/slide1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41.svg"/><Relationship Id="rId5" Type="http://schemas.openxmlformats.org/officeDocument/2006/relationships/image" Target="../media/image24.jpg"/><Relationship Id="rId10" Type="http://schemas.openxmlformats.org/officeDocument/2006/relationships/image" Target="../media/image40.png"/><Relationship Id="rId4" Type="http://schemas.openxmlformats.org/officeDocument/2006/relationships/image" Target="../media/image23.jpg"/><Relationship Id="rId9" Type="http://schemas.openxmlformats.org/officeDocument/2006/relationships/image" Target="../media/image28.jpg"/></Relationships>
</file>

<file path=ppt/slides/_rels/slide1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43.svg"/><Relationship Id="rId5" Type="http://schemas.openxmlformats.org/officeDocument/2006/relationships/image" Target="../media/image24.jpg"/><Relationship Id="rId10" Type="http://schemas.openxmlformats.org/officeDocument/2006/relationships/image" Target="../media/image42.png"/><Relationship Id="rId4" Type="http://schemas.openxmlformats.org/officeDocument/2006/relationships/image" Target="../media/image23.jpg"/><Relationship Id="rId9" Type="http://schemas.openxmlformats.org/officeDocument/2006/relationships/image" Target="../media/image28.jpg"/></Relationships>
</file>

<file path=ppt/slides/_rels/slide1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45.svg"/><Relationship Id="rId5" Type="http://schemas.openxmlformats.org/officeDocument/2006/relationships/image" Target="../media/image24.jpg"/><Relationship Id="rId10" Type="http://schemas.openxmlformats.org/officeDocument/2006/relationships/image" Target="../media/image44.png"/><Relationship Id="rId4" Type="http://schemas.openxmlformats.org/officeDocument/2006/relationships/image" Target="../media/image23.jpg"/><Relationship Id="rId9" Type="http://schemas.openxmlformats.org/officeDocument/2006/relationships/image" Target="../media/image28.jpg"/></Relationships>
</file>

<file path=ppt/slides/_rels/slide18.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g"/></Relationships>
</file>

<file path=ppt/slides/_rels/slide19.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pn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47.png"/><Relationship Id="rId5" Type="http://schemas.openxmlformats.org/officeDocument/2006/relationships/image" Target="../media/image24.jpg"/><Relationship Id="rId10" Type="http://schemas.openxmlformats.org/officeDocument/2006/relationships/image" Target="../media/image46.png"/><Relationship Id="rId4" Type="http://schemas.openxmlformats.org/officeDocument/2006/relationships/image" Target="../media/image23.jpg"/><Relationship Id="rId9" Type="http://schemas.openxmlformats.org/officeDocument/2006/relationships/image" Target="../media/image28.jp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50.png"/><Relationship Id="rId5" Type="http://schemas.openxmlformats.org/officeDocument/2006/relationships/image" Target="../media/image24.jpg"/><Relationship Id="rId10" Type="http://schemas.openxmlformats.org/officeDocument/2006/relationships/image" Target="../media/image49.png"/><Relationship Id="rId4" Type="http://schemas.openxmlformats.org/officeDocument/2006/relationships/image" Target="../media/image23.jpg"/><Relationship Id="rId9" Type="http://schemas.openxmlformats.org/officeDocument/2006/relationships/image" Target="../media/image28.jpg"/></Relationships>
</file>

<file path=ppt/slides/_rels/slide2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54.jp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49.png"/><Relationship Id="rId5" Type="http://schemas.openxmlformats.org/officeDocument/2006/relationships/image" Target="../media/image24.jpg"/><Relationship Id="rId10" Type="http://schemas.openxmlformats.org/officeDocument/2006/relationships/image" Target="../media/image53.png"/><Relationship Id="rId4" Type="http://schemas.openxmlformats.org/officeDocument/2006/relationships/image" Target="../media/image23.jpg"/><Relationship Id="rId9" Type="http://schemas.openxmlformats.org/officeDocument/2006/relationships/image" Target="../media/image28.jpg"/></Relationships>
</file>

<file path=ppt/slides/_rels/slide2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10" Type="http://schemas.openxmlformats.org/officeDocument/2006/relationships/image" Target="../media/image55.png"/><Relationship Id="rId4" Type="http://schemas.openxmlformats.org/officeDocument/2006/relationships/image" Target="../media/image23.jpg"/><Relationship Id="rId9"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58.png"/><Relationship Id="rId5" Type="http://schemas.openxmlformats.org/officeDocument/2006/relationships/image" Target="../media/image24.jpg"/><Relationship Id="rId10" Type="http://schemas.openxmlformats.org/officeDocument/2006/relationships/image" Target="../media/image57.png"/><Relationship Id="rId4" Type="http://schemas.openxmlformats.org/officeDocument/2006/relationships/image" Target="../media/image23.jpg"/><Relationship Id="rId9"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60.png"/><Relationship Id="rId5" Type="http://schemas.openxmlformats.org/officeDocument/2006/relationships/image" Target="../media/image24.jpg"/><Relationship Id="rId10" Type="http://schemas.openxmlformats.org/officeDocument/2006/relationships/image" Target="../media/image59.png"/><Relationship Id="rId4" Type="http://schemas.openxmlformats.org/officeDocument/2006/relationships/image" Target="../media/image23.jpg"/><Relationship Id="rId9" Type="http://schemas.openxmlformats.org/officeDocument/2006/relationships/image" Target="../media/image28.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jpg"/></Relationships>
</file>

<file path=ppt/slides/_rels/slide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Immagine che contiene ruota, pneumatico, persona, Veicolo terrestre&#10;&#10;Il contenuto generato dall'IA potrebbe non essere corretto."/>
          <p:cNvPicPr preferRelativeResize="0"/>
          <p:nvPr/>
        </p:nvPicPr>
        <p:blipFill rotWithShape="1">
          <a:blip r:embed="rId3">
            <a:alphaModFix/>
          </a:blip>
          <a:srcRect/>
          <a:stretch/>
        </p:blipFill>
        <p:spPr>
          <a:xfrm>
            <a:off x="884484" y="1672184"/>
            <a:ext cx="4629173" cy="4629173"/>
          </a:xfrm>
          <a:prstGeom prst="ellipse">
            <a:avLst/>
          </a:prstGeom>
          <a:noFill/>
          <a:ln>
            <a:noFill/>
          </a:ln>
        </p:spPr>
      </p:pic>
      <p:sp>
        <p:nvSpPr>
          <p:cNvPr id="90" name="Google Shape;90;p1"/>
          <p:cNvSpPr txBox="1"/>
          <p:nvPr/>
        </p:nvSpPr>
        <p:spPr>
          <a:xfrm>
            <a:off x="6072180" y="2716248"/>
            <a:ext cx="46291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i="0" u="none" strike="noStrike" cap="none" dirty="0">
                <a:solidFill>
                  <a:srgbClr val="262626"/>
                </a:solidFill>
                <a:latin typeface="Arial Hebrew"/>
                <a:ea typeface="Arial Hebrew"/>
                <a:cs typeface="Arial Hebrew"/>
                <a:sym typeface="Arial Hebrew"/>
              </a:rPr>
              <a:t>AI Gym Tracker</a:t>
            </a:r>
            <a:endParaRPr dirty="0"/>
          </a:p>
        </p:txBody>
      </p:sp>
      <p:sp>
        <p:nvSpPr>
          <p:cNvPr id="91" name="Google Shape;91;p1"/>
          <p:cNvSpPr txBox="1"/>
          <p:nvPr/>
        </p:nvSpPr>
        <p:spPr>
          <a:xfrm>
            <a:off x="2384179" y="663075"/>
            <a:ext cx="7376002" cy="9079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600">
                <a:solidFill>
                  <a:srgbClr val="595959"/>
                </a:solidFill>
                <a:latin typeface="Arial Hebrew"/>
                <a:ea typeface="Arial Hebrew"/>
                <a:cs typeface="Arial Hebrew"/>
                <a:sym typeface="Arial Hebrew"/>
              </a:rPr>
              <a:t>Politecnico di Milano</a:t>
            </a:r>
            <a:endParaRPr/>
          </a:p>
          <a:p>
            <a:pPr marL="0" marR="0" lvl="0" indent="0" algn="ctr" rtl="0">
              <a:spcBef>
                <a:spcPts val="0"/>
              </a:spcBef>
              <a:spcAft>
                <a:spcPts val="0"/>
              </a:spcAft>
              <a:buNone/>
            </a:pPr>
            <a:endParaRPr sz="900">
              <a:solidFill>
                <a:srgbClr val="595959"/>
              </a:solidFill>
              <a:latin typeface="Arial Hebrew"/>
              <a:ea typeface="Arial Hebrew"/>
              <a:cs typeface="Arial Hebrew"/>
              <a:sym typeface="Arial Hebrew"/>
            </a:endParaRPr>
          </a:p>
          <a:p>
            <a:pPr marL="0" marR="0" lvl="0" indent="0" algn="ctr" rtl="0">
              <a:spcBef>
                <a:spcPts val="0"/>
              </a:spcBef>
              <a:spcAft>
                <a:spcPts val="0"/>
              </a:spcAft>
              <a:buNone/>
            </a:pPr>
            <a:r>
              <a:rPr lang="en-GB" sz="1400">
                <a:solidFill>
                  <a:srgbClr val="595959"/>
                </a:solidFill>
                <a:latin typeface="Arial Hebrew"/>
                <a:ea typeface="Arial Hebrew"/>
                <a:cs typeface="Arial Hebrew"/>
                <a:sym typeface="Arial Hebrew"/>
              </a:rPr>
              <a:t>SCUOLA DI INGEGNERIA INDUSTRIALE E DELL’INFORMAZIONE</a:t>
            </a:r>
            <a:endParaRPr/>
          </a:p>
          <a:p>
            <a:pPr marL="0" marR="0" lvl="0" indent="0" algn="ctr" rtl="0">
              <a:spcBef>
                <a:spcPts val="0"/>
              </a:spcBef>
              <a:spcAft>
                <a:spcPts val="0"/>
              </a:spcAft>
              <a:buNone/>
            </a:pPr>
            <a:r>
              <a:rPr lang="en-GB" sz="1400">
                <a:solidFill>
                  <a:srgbClr val="595959"/>
                </a:solidFill>
                <a:latin typeface="Arial Hebrew"/>
                <a:ea typeface="Arial Hebrew"/>
                <a:cs typeface="Arial Hebrew"/>
                <a:sym typeface="Arial Hebrew"/>
              </a:rPr>
              <a:t>Master Degree in Biomedical Engineering</a:t>
            </a:r>
            <a:endParaRPr sz="1400">
              <a:solidFill>
                <a:srgbClr val="595959"/>
              </a:solidFill>
              <a:latin typeface="Arial Hebrew"/>
              <a:ea typeface="Arial Hebrew"/>
              <a:cs typeface="Arial Hebrew"/>
              <a:sym typeface="Arial Hebrew"/>
            </a:endParaRPr>
          </a:p>
        </p:txBody>
      </p:sp>
      <p:sp>
        <p:nvSpPr>
          <p:cNvPr id="92" name="Google Shape;92;p1"/>
          <p:cNvSpPr txBox="1"/>
          <p:nvPr/>
        </p:nvSpPr>
        <p:spPr>
          <a:xfrm>
            <a:off x="6340258" y="5353552"/>
            <a:ext cx="4995864" cy="95410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400" dirty="0" err="1">
                <a:solidFill>
                  <a:srgbClr val="595959"/>
                </a:solidFill>
                <a:latin typeface="Arial Hebrew"/>
                <a:ea typeface="Arial Hebrew"/>
                <a:cs typeface="Arial Hebrew"/>
                <a:sym typeface="Arial Hebrew"/>
              </a:rPr>
              <a:t>Coluccino</a:t>
            </a:r>
            <a:r>
              <a:rPr lang="en-GB" sz="1400" dirty="0">
                <a:solidFill>
                  <a:srgbClr val="595959"/>
                </a:solidFill>
                <a:latin typeface="Arial Hebrew"/>
                <a:ea typeface="Arial Hebrew"/>
                <a:cs typeface="Arial Hebrew"/>
                <a:sym typeface="Arial Hebrew"/>
              </a:rPr>
              <a:t> Edoardo</a:t>
            </a:r>
            <a:endParaRPr dirty="0"/>
          </a:p>
          <a:p>
            <a:pPr marL="0" marR="0" lvl="0" indent="0" algn="r" rtl="0">
              <a:spcBef>
                <a:spcPts val="0"/>
              </a:spcBef>
              <a:spcAft>
                <a:spcPts val="0"/>
              </a:spcAft>
              <a:buNone/>
            </a:pPr>
            <a:r>
              <a:rPr lang="en-GB" sz="1400" dirty="0">
                <a:solidFill>
                  <a:srgbClr val="595959"/>
                </a:solidFill>
                <a:latin typeface="Arial Hebrew"/>
                <a:ea typeface="Arial Hebrew"/>
                <a:cs typeface="Arial Hebrew"/>
                <a:sym typeface="Arial Hebrew"/>
              </a:rPr>
              <a:t>Freddo Sara</a:t>
            </a:r>
            <a:endParaRPr dirty="0"/>
          </a:p>
          <a:p>
            <a:pPr marL="0" marR="0" lvl="0" indent="0" algn="r" rtl="0">
              <a:spcBef>
                <a:spcPts val="0"/>
              </a:spcBef>
              <a:spcAft>
                <a:spcPts val="0"/>
              </a:spcAft>
              <a:buNone/>
            </a:pPr>
            <a:r>
              <a:rPr lang="en-GB" sz="1400" dirty="0">
                <a:solidFill>
                  <a:srgbClr val="595959"/>
                </a:solidFill>
                <a:latin typeface="Arial Hebrew"/>
                <a:ea typeface="Arial Hebrew"/>
                <a:cs typeface="Arial Hebrew"/>
                <a:sym typeface="Arial Hebrew"/>
              </a:rPr>
              <a:t>Girolami Francesca</a:t>
            </a:r>
            <a:endParaRPr dirty="0"/>
          </a:p>
          <a:p>
            <a:pPr marL="0" marR="0" lvl="0" indent="0" algn="r" rtl="0">
              <a:spcBef>
                <a:spcPts val="0"/>
              </a:spcBef>
              <a:spcAft>
                <a:spcPts val="0"/>
              </a:spcAft>
              <a:buNone/>
            </a:pPr>
            <a:r>
              <a:rPr lang="en-GB" sz="1400" dirty="0">
                <a:solidFill>
                  <a:srgbClr val="595959"/>
                </a:solidFill>
                <a:latin typeface="Arial Hebrew"/>
                <a:ea typeface="Arial Hebrew"/>
                <a:cs typeface="Arial Hebrew"/>
                <a:sym typeface="Arial Hebrew"/>
              </a:rPr>
              <a:t>Vogel Hannes</a:t>
            </a:r>
            <a:endParaRPr dirty="0"/>
          </a:p>
        </p:txBody>
      </p:sp>
      <p:cxnSp>
        <p:nvCxnSpPr>
          <p:cNvPr id="93" name="Google Shape;93;p1"/>
          <p:cNvCxnSpPr/>
          <p:nvPr/>
        </p:nvCxnSpPr>
        <p:spPr>
          <a:xfrm>
            <a:off x="1100133" y="1005632"/>
            <a:ext cx="9944100" cy="0"/>
          </a:xfrm>
          <a:prstGeom prst="straightConnector1">
            <a:avLst/>
          </a:prstGeom>
          <a:noFill/>
          <a:ln w="9525" cap="flat" cmpd="sng">
            <a:solidFill>
              <a:srgbClr val="595959"/>
            </a:solidFill>
            <a:prstDash val="solid"/>
            <a:miter lim="800000"/>
            <a:headEnd type="none" w="sm" len="sm"/>
            <a:tailEnd type="none" w="sm" len="sm"/>
          </a:ln>
        </p:spPr>
      </p:cxnSp>
      <p:sp>
        <p:nvSpPr>
          <p:cNvPr id="94" name="Google Shape;94;p1"/>
          <p:cNvSpPr txBox="1"/>
          <p:nvPr/>
        </p:nvSpPr>
        <p:spPr>
          <a:xfrm>
            <a:off x="4352258" y="6402526"/>
            <a:ext cx="348747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a:solidFill>
                  <a:srgbClr val="595959"/>
                </a:solidFill>
                <a:latin typeface="Arial Hebrew"/>
                <a:ea typeface="Arial Hebrew"/>
                <a:cs typeface="Arial Hebrew"/>
                <a:sym typeface="Arial Hebrew"/>
              </a:rPr>
              <a:t>a.a. 2024-2025</a:t>
            </a:r>
            <a:endParaRPr sz="1400">
              <a:solidFill>
                <a:srgbClr val="595959"/>
              </a:solidFill>
              <a:latin typeface="Arial Hebrew"/>
              <a:ea typeface="Arial Hebrew"/>
              <a:cs typeface="Arial Hebrew"/>
              <a:sym typeface="Arial Hebrew"/>
            </a:endParaRPr>
          </a:p>
        </p:txBody>
      </p:sp>
      <p:sp>
        <p:nvSpPr>
          <p:cNvPr id="95" name="Google Shape;95;p1"/>
          <p:cNvSpPr txBox="1"/>
          <p:nvPr/>
        </p:nvSpPr>
        <p:spPr>
          <a:xfrm>
            <a:off x="6072180" y="4541998"/>
            <a:ext cx="4972053"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rgbClr val="595959"/>
                </a:solidFill>
                <a:latin typeface="Arial Hebrew"/>
                <a:ea typeface="Arial Hebrew"/>
                <a:cs typeface="Arial Hebrew"/>
                <a:sym typeface="Arial Hebrew"/>
              </a:rPr>
              <a:t>Professors</a:t>
            </a:r>
          </a:p>
          <a:p>
            <a:pPr marL="285750" marR="0" lvl="0" indent="-285750" algn="l" rtl="0">
              <a:spcBef>
                <a:spcPts val="0"/>
              </a:spcBef>
              <a:spcAft>
                <a:spcPts val="0"/>
              </a:spcAft>
              <a:buFont typeface="Arial" panose="020B0604020202020204" pitchFamily="34" charset="0"/>
              <a:buChar char="•"/>
            </a:pPr>
            <a:r>
              <a:rPr lang="en-GB" sz="1400" dirty="0">
                <a:solidFill>
                  <a:srgbClr val="595959"/>
                </a:solidFill>
                <a:latin typeface="Arial Hebrew"/>
                <a:ea typeface="Arial Hebrew"/>
                <a:cs typeface="Arial Hebrew"/>
                <a:sym typeface="Arial Hebrew"/>
              </a:rPr>
              <a:t>Andrea Moglia</a:t>
            </a:r>
            <a:endParaRPr dirty="0"/>
          </a:p>
          <a:p>
            <a:pPr marL="285750" marR="0" lvl="0" indent="-285750" algn="l" rtl="0">
              <a:spcBef>
                <a:spcPts val="0"/>
              </a:spcBef>
              <a:spcAft>
                <a:spcPts val="0"/>
              </a:spcAft>
              <a:buFont typeface="Arial" panose="020B0604020202020204" pitchFamily="34" charset="0"/>
              <a:buChar char="•"/>
            </a:pPr>
            <a:r>
              <a:rPr lang="en-GB" sz="1400" dirty="0">
                <a:solidFill>
                  <a:srgbClr val="595959"/>
                </a:solidFill>
                <a:latin typeface="Arial Hebrew"/>
                <a:ea typeface="Arial Hebrew"/>
                <a:cs typeface="Arial Hebrew"/>
                <a:sym typeface="Arial Hebrew"/>
              </a:rPr>
              <a:t>Marco Brando </a:t>
            </a:r>
            <a:r>
              <a:rPr lang="en-GB" sz="1400" dirty="0" err="1">
                <a:solidFill>
                  <a:srgbClr val="595959"/>
                </a:solidFill>
                <a:latin typeface="Arial Hebrew"/>
                <a:ea typeface="Arial Hebrew"/>
                <a:cs typeface="Arial Hebrew"/>
                <a:sym typeface="Arial Hebrew"/>
              </a:rPr>
              <a:t>Paracchini</a:t>
            </a:r>
            <a:endParaRPr dirty="0"/>
          </a:p>
        </p:txBody>
      </p:sp>
      <p:sp>
        <p:nvSpPr>
          <p:cNvPr id="96" name="Google Shape;96;p1"/>
          <p:cNvSpPr txBox="1"/>
          <p:nvPr/>
        </p:nvSpPr>
        <p:spPr>
          <a:xfrm>
            <a:off x="6072180" y="3497066"/>
            <a:ext cx="5263942" cy="972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dirty="0">
                <a:solidFill>
                  <a:srgbClr val="262626"/>
                </a:solidFill>
                <a:latin typeface="Arial Hebrew"/>
                <a:ea typeface="Arial Hebrew"/>
                <a:cs typeface="Arial Hebrew"/>
                <a:sym typeface="Arial Hebrew"/>
              </a:rPr>
              <a:t>LABORATORY OF NEARABLE TECHNOLOGIES</a:t>
            </a:r>
            <a:endParaRPr dirty="0"/>
          </a:p>
          <a:p>
            <a:pPr marL="0" marR="0" lvl="0" indent="0" algn="l" rtl="0">
              <a:spcBef>
                <a:spcPts val="0"/>
              </a:spcBef>
              <a:spcAft>
                <a:spcPts val="0"/>
              </a:spcAft>
              <a:buNone/>
            </a:pPr>
            <a:r>
              <a:rPr lang="en-GB" sz="2000" dirty="0">
                <a:solidFill>
                  <a:srgbClr val="262626"/>
                </a:solidFill>
                <a:latin typeface="Arial Hebrew"/>
                <a:ea typeface="Arial Hebrew"/>
                <a:cs typeface="Arial Hebrew"/>
                <a:sym typeface="Arial Hebrew"/>
              </a:rPr>
              <a:t>FOR HEALTH DATA SCIENCE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1"/>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319" name="Google Shape;319;p11"/>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11</a:t>
            </a:r>
            <a:endParaRPr/>
          </a:p>
        </p:txBody>
      </p:sp>
      <p:cxnSp>
        <p:nvCxnSpPr>
          <p:cNvPr id="320" name="Google Shape;320;p11"/>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321" name="Google Shape;321;p11"/>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2" name="Google Shape;322;p11"/>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3" name="Google Shape;323;p11"/>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4" name="Google Shape;324;p11"/>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5" name="Google Shape;325;p11"/>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6" name="Google Shape;326;p11"/>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7" name="Google Shape;327;p11"/>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28" name="Google Shape;328;p11"/>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29" name="Google Shape;329;p11"/>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30" name="Google Shape;330;p11"/>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31" name="Google Shape;331;p11"/>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32" name="Google Shape;332;p11"/>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33" name="Google Shape;333;p11"/>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34" name="Google Shape;334;p11"/>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35" name="Google Shape;335;p11"/>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pic>
        <p:nvPicPr>
          <p:cNvPr id="336" name="Google Shape;336;p11"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337" name="Google Shape;337;p11"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338" name="Google Shape;338;p11"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339" name="Google Shape;339;p11"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340" name="Google Shape;340;p11"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341" name="Google Shape;341;p11"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342" name="Google Shape;342;p11"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343" name="Google Shape;343;p11"/>
          <p:cNvSpPr txBox="1"/>
          <p:nvPr/>
        </p:nvSpPr>
        <p:spPr>
          <a:xfrm>
            <a:off x="578765" y="1245916"/>
            <a:ext cx="106762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Chosen </a:t>
            </a:r>
            <a:r>
              <a:rPr lang="en-GB" sz="1800" b="1">
                <a:solidFill>
                  <a:srgbClr val="3F3F3F"/>
                </a:solidFill>
                <a:latin typeface="Arial Hebrew"/>
                <a:ea typeface="Arial Hebrew"/>
                <a:cs typeface="Arial Hebrew"/>
                <a:sym typeface="Arial Hebrew"/>
              </a:rPr>
              <a:t>setup</a:t>
            </a:r>
            <a:r>
              <a:rPr lang="en-GB" sz="1800">
                <a:solidFill>
                  <a:srgbClr val="3F3F3F"/>
                </a:solidFill>
                <a:latin typeface="Arial Hebrew"/>
                <a:ea typeface="Arial Hebrew"/>
                <a:cs typeface="Arial Hebrew"/>
                <a:sym typeface="Arial Hebrew"/>
              </a:rPr>
              <a:t> for video recordings on professional athletes (Personal Trainers) of correctly performed exercises.</a:t>
            </a:r>
            <a:endParaRPr/>
          </a:p>
        </p:txBody>
      </p:sp>
      <p:pic>
        <p:nvPicPr>
          <p:cNvPr id="344" name="Google Shape;344;p11"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1946511" y="4422929"/>
            <a:ext cx="1198217" cy="1198217"/>
          </a:xfrm>
          <a:prstGeom prst="rect">
            <a:avLst/>
          </a:prstGeom>
          <a:noFill/>
          <a:ln>
            <a:noFill/>
          </a:ln>
        </p:spPr>
      </p:pic>
      <p:pic>
        <p:nvPicPr>
          <p:cNvPr id="345" name="Google Shape;345;p11"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2100098" y="1892247"/>
            <a:ext cx="1198217" cy="1198217"/>
          </a:xfrm>
          <a:prstGeom prst="rect">
            <a:avLst/>
          </a:prstGeom>
          <a:noFill/>
          <a:ln>
            <a:noFill/>
          </a:ln>
        </p:spPr>
      </p:pic>
      <p:pic>
        <p:nvPicPr>
          <p:cNvPr id="346" name="Google Shape;346;p11" descr="Immagine che contiene clipart, Elementi grafici, cartone animato, illustrazione&#10;&#10;Il contenuto generato dall'IA potrebbe non essere corretto."/>
          <p:cNvPicPr preferRelativeResize="0"/>
          <p:nvPr/>
        </p:nvPicPr>
        <p:blipFill rotWithShape="1">
          <a:blip r:embed="rId11">
            <a:alphaModFix/>
          </a:blip>
          <a:srcRect/>
          <a:stretch/>
        </p:blipFill>
        <p:spPr>
          <a:xfrm>
            <a:off x="4895402" y="3879038"/>
            <a:ext cx="2286000" cy="2286000"/>
          </a:xfrm>
          <a:prstGeom prst="rect">
            <a:avLst/>
          </a:prstGeom>
          <a:noFill/>
          <a:ln>
            <a:noFill/>
          </a:ln>
        </p:spPr>
      </p:pic>
      <p:cxnSp>
        <p:nvCxnSpPr>
          <p:cNvPr id="347" name="Google Shape;347;p11"/>
          <p:cNvCxnSpPr/>
          <p:nvPr/>
        </p:nvCxnSpPr>
        <p:spPr>
          <a:xfrm>
            <a:off x="6005689" y="2752852"/>
            <a:ext cx="0" cy="3309281"/>
          </a:xfrm>
          <a:prstGeom prst="straightConnector1">
            <a:avLst/>
          </a:prstGeom>
          <a:noFill/>
          <a:ln w="28575" cap="flat" cmpd="sng">
            <a:solidFill>
              <a:srgbClr val="3F41CB"/>
            </a:solidFill>
            <a:prstDash val="dash"/>
            <a:miter lim="800000"/>
            <a:headEnd type="none" w="sm" len="sm"/>
            <a:tailEnd type="none" w="sm" len="sm"/>
          </a:ln>
        </p:spPr>
      </p:cxnSp>
      <p:cxnSp>
        <p:nvCxnSpPr>
          <p:cNvPr id="348" name="Google Shape;348;p11"/>
          <p:cNvCxnSpPr/>
          <p:nvPr/>
        </p:nvCxnSpPr>
        <p:spPr>
          <a:xfrm>
            <a:off x="3021293" y="4933192"/>
            <a:ext cx="4756751" cy="32562"/>
          </a:xfrm>
          <a:prstGeom prst="straightConnector1">
            <a:avLst/>
          </a:prstGeom>
          <a:noFill/>
          <a:ln w="28575" cap="flat" cmpd="sng">
            <a:solidFill>
              <a:srgbClr val="3F41CB"/>
            </a:solidFill>
            <a:prstDash val="dash"/>
            <a:miter lim="800000"/>
            <a:headEnd type="none" w="sm" len="sm"/>
            <a:tailEnd type="none" w="sm" len="sm"/>
          </a:ln>
        </p:spPr>
      </p:cxnSp>
      <p:cxnSp>
        <p:nvCxnSpPr>
          <p:cNvPr id="349" name="Google Shape;349;p11"/>
          <p:cNvCxnSpPr/>
          <p:nvPr/>
        </p:nvCxnSpPr>
        <p:spPr>
          <a:xfrm>
            <a:off x="3144728" y="2732997"/>
            <a:ext cx="3881852" cy="2991020"/>
          </a:xfrm>
          <a:prstGeom prst="straightConnector1">
            <a:avLst/>
          </a:prstGeom>
          <a:noFill/>
          <a:ln w="28575" cap="flat" cmpd="sng">
            <a:solidFill>
              <a:srgbClr val="3F41CB"/>
            </a:solidFill>
            <a:prstDash val="dash"/>
            <a:miter lim="800000"/>
            <a:headEnd type="none" w="sm" len="sm"/>
            <a:tailEnd type="none" w="sm" len="sm"/>
          </a:ln>
        </p:spPr>
      </p:cxnSp>
      <p:pic>
        <p:nvPicPr>
          <p:cNvPr id="350" name="Google Shape;350;p11"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5479343" y="1773398"/>
            <a:ext cx="1198217" cy="1198217"/>
          </a:xfrm>
          <a:prstGeom prst="rect">
            <a:avLst/>
          </a:prstGeom>
          <a:noFill/>
          <a:ln>
            <a:noFill/>
          </a:ln>
        </p:spPr>
      </p:pic>
      <p:pic>
        <p:nvPicPr>
          <p:cNvPr id="351" name="Google Shape;351;p11" descr="Immagine che contiene simbolo, cerchio, arte&#10;&#10;Il contenuto generato dall'IA potrebbe non essere corretto."/>
          <p:cNvPicPr preferRelativeResize="0"/>
          <p:nvPr/>
        </p:nvPicPr>
        <p:blipFill rotWithShape="1">
          <a:blip r:embed="rId12">
            <a:alphaModFix/>
          </a:blip>
          <a:srcRect/>
          <a:stretch/>
        </p:blipFill>
        <p:spPr>
          <a:xfrm>
            <a:off x="1921822" y="1715489"/>
            <a:ext cx="1554768" cy="1551731"/>
          </a:xfrm>
          <a:prstGeom prst="rect">
            <a:avLst/>
          </a:prstGeom>
          <a:noFill/>
          <a:ln>
            <a:noFill/>
          </a:ln>
        </p:spPr>
      </p:pic>
      <p:sp>
        <p:nvSpPr>
          <p:cNvPr id="352" name="Google Shape;352;p11"/>
          <p:cNvSpPr txBox="1"/>
          <p:nvPr/>
        </p:nvSpPr>
        <p:spPr>
          <a:xfrm>
            <a:off x="563525" y="3272243"/>
            <a:ext cx="376882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FD292A"/>
                </a:solidFill>
                <a:latin typeface="Arial Hebrew"/>
                <a:ea typeface="Arial Hebrew"/>
                <a:cs typeface="Arial Hebrew"/>
                <a:sym typeface="Arial Hebrew"/>
              </a:rPr>
              <a:t>Issues:</a:t>
            </a:r>
            <a:endParaRPr/>
          </a:p>
          <a:p>
            <a:pPr marL="285750" marR="0" lvl="0" indent="-285750" algn="l" rtl="0">
              <a:spcBef>
                <a:spcPts val="0"/>
              </a:spcBef>
              <a:spcAft>
                <a:spcPts val="0"/>
              </a:spcAft>
              <a:buClr>
                <a:srgbClr val="FD292A"/>
              </a:buClr>
              <a:buSzPts val="1800"/>
              <a:buFont typeface="Arial Hebrew"/>
              <a:buChar char="-"/>
            </a:pPr>
            <a:r>
              <a:rPr lang="en-GB" sz="1800">
                <a:solidFill>
                  <a:srgbClr val="FD292A"/>
                </a:solidFill>
                <a:latin typeface="Arial Hebrew"/>
                <a:ea typeface="Arial Hebrew"/>
                <a:cs typeface="Arial Hebrew"/>
                <a:sym typeface="Arial Hebrew"/>
              </a:rPr>
              <a:t>Missing instrumentation</a:t>
            </a:r>
            <a:endParaRPr/>
          </a:p>
          <a:p>
            <a:pPr marL="285750" marR="0" lvl="0" indent="-285750" algn="l" rtl="0">
              <a:spcBef>
                <a:spcPts val="0"/>
              </a:spcBef>
              <a:spcAft>
                <a:spcPts val="0"/>
              </a:spcAft>
              <a:buClr>
                <a:srgbClr val="FD292A"/>
              </a:buClr>
              <a:buSzPts val="1800"/>
              <a:buFont typeface="Arial Hebrew"/>
              <a:buChar char="-"/>
            </a:pPr>
            <a:r>
              <a:rPr lang="en-GB" sz="1800">
                <a:solidFill>
                  <a:srgbClr val="FD292A"/>
                </a:solidFill>
                <a:latin typeface="Arial Hebrew"/>
                <a:ea typeface="Arial Hebrew"/>
                <a:cs typeface="Arial Hebrew"/>
                <a:sym typeface="Arial Hebrew"/>
              </a:rPr>
              <a:t>Free space around the athlete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2"/>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359" name="Google Shape;359;p12"/>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12</a:t>
            </a:r>
            <a:endParaRPr/>
          </a:p>
        </p:txBody>
      </p:sp>
      <p:cxnSp>
        <p:nvCxnSpPr>
          <p:cNvPr id="360" name="Google Shape;360;p12"/>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361" name="Google Shape;361;p12"/>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2" name="Google Shape;362;p12"/>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3" name="Google Shape;363;p12"/>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4" name="Google Shape;364;p12"/>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5" name="Google Shape;365;p12"/>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6" name="Google Shape;366;p12"/>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7" name="Google Shape;367;p12"/>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68" name="Google Shape;368;p12"/>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69" name="Google Shape;369;p12"/>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70" name="Google Shape;370;p12"/>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71" name="Google Shape;371;p12"/>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72" name="Google Shape;372;p12"/>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73" name="Google Shape;373;p12"/>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374" name="Google Shape;374;p12"/>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375" name="Google Shape;375;p12"/>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pic>
        <p:nvPicPr>
          <p:cNvPr id="376" name="Google Shape;376;p12"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377" name="Google Shape;377;p12"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378" name="Google Shape;378;p12"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379" name="Google Shape;379;p12"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380" name="Google Shape;380;p12"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381" name="Google Shape;381;p12"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382" name="Google Shape;382;p12"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383" name="Google Shape;383;p12"/>
          <p:cNvSpPr txBox="1"/>
          <p:nvPr/>
        </p:nvSpPr>
        <p:spPr>
          <a:xfrm>
            <a:off x="578765" y="1245916"/>
            <a:ext cx="106762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Chosen </a:t>
            </a:r>
            <a:r>
              <a:rPr lang="en-GB" sz="1800" b="1">
                <a:solidFill>
                  <a:srgbClr val="3F3F3F"/>
                </a:solidFill>
                <a:latin typeface="Arial Hebrew"/>
                <a:ea typeface="Arial Hebrew"/>
                <a:cs typeface="Arial Hebrew"/>
                <a:sym typeface="Arial Hebrew"/>
              </a:rPr>
              <a:t>setup</a:t>
            </a:r>
            <a:r>
              <a:rPr lang="en-GB" sz="1800">
                <a:solidFill>
                  <a:srgbClr val="3F3F3F"/>
                </a:solidFill>
                <a:latin typeface="Arial Hebrew"/>
                <a:ea typeface="Arial Hebrew"/>
                <a:cs typeface="Arial Hebrew"/>
                <a:sym typeface="Arial Hebrew"/>
              </a:rPr>
              <a:t> for video recordings on professional athletes (Personal Trainers) of correctly performed exercises.</a:t>
            </a:r>
            <a:endParaRPr/>
          </a:p>
        </p:txBody>
      </p:sp>
      <p:pic>
        <p:nvPicPr>
          <p:cNvPr id="384" name="Google Shape;384;p12"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1946511" y="4422929"/>
            <a:ext cx="1198217" cy="1198217"/>
          </a:xfrm>
          <a:prstGeom prst="rect">
            <a:avLst/>
          </a:prstGeom>
          <a:noFill/>
          <a:ln>
            <a:noFill/>
          </a:ln>
        </p:spPr>
      </p:pic>
      <p:pic>
        <p:nvPicPr>
          <p:cNvPr id="385" name="Google Shape;385;p12" descr="Immagine che contiene clipart, Elementi grafici, cartone animato, illustrazione&#10;&#10;Il contenuto generato dall'IA potrebbe non essere corretto."/>
          <p:cNvPicPr preferRelativeResize="0"/>
          <p:nvPr/>
        </p:nvPicPr>
        <p:blipFill rotWithShape="1">
          <a:blip r:embed="rId11">
            <a:alphaModFix/>
          </a:blip>
          <a:srcRect/>
          <a:stretch/>
        </p:blipFill>
        <p:spPr>
          <a:xfrm>
            <a:off x="4895402" y="3879038"/>
            <a:ext cx="2286000" cy="2286000"/>
          </a:xfrm>
          <a:prstGeom prst="rect">
            <a:avLst/>
          </a:prstGeom>
          <a:noFill/>
          <a:ln>
            <a:noFill/>
          </a:ln>
        </p:spPr>
      </p:pic>
      <p:cxnSp>
        <p:nvCxnSpPr>
          <p:cNvPr id="386" name="Google Shape;386;p12"/>
          <p:cNvCxnSpPr/>
          <p:nvPr/>
        </p:nvCxnSpPr>
        <p:spPr>
          <a:xfrm>
            <a:off x="6005689" y="2752852"/>
            <a:ext cx="0" cy="3309281"/>
          </a:xfrm>
          <a:prstGeom prst="straightConnector1">
            <a:avLst/>
          </a:prstGeom>
          <a:noFill/>
          <a:ln w="28575" cap="flat" cmpd="sng">
            <a:solidFill>
              <a:srgbClr val="3F41CB"/>
            </a:solidFill>
            <a:prstDash val="dash"/>
            <a:miter lim="800000"/>
            <a:headEnd type="none" w="sm" len="sm"/>
            <a:tailEnd type="none" w="sm" len="sm"/>
          </a:ln>
        </p:spPr>
      </p:cxnSp>
      <p:cxnSp>
        <p:nvCxnSpPr>
          <p:cNvPr id="387" name="Google Shape;387;p12"/>
          <p:cNvCxnSpPr/>
          <p:nvPr/>
        </p:nvCxnSpPr>
        <p:spPr>
          <a:xfrm>
            <a:off x="3021293" y="4933192"/>
            <a:ext cx="4756751" cy="32562"/>
          </a:xfrm>
          <a:prstGeom prst="straightConnector1">
            <a:avLst/>
          </a:prstGeom>
          <a:noFill/>
          <a:ln w="28575" cap="flat" cmpd="sng">
            <a:solidFill>
              <a:srgbClr val="3F41CB"/>
            </a:solidFill>
            <a:prstDash val="dash"/>
            <a:miter lim="800000"/>
            <a:headEnd type="none" w="sm" len="sm"/>
            <a:tailEnd type="none" w="sm" len="sm"/>
          </a:ln>
        </p:spPr>
      </p:cxnSp>
      <p:pic>
        <p:nvPicPr>
          <p:cNvPr id="388" name="Google Shape;388;p12"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5479343" y="1773398"/>
            <a:ext cx="1198217" cy="1198217"/>
          </a:xfrm>
          <a:prstGeom prst="rect">
            <a:avLst/>
          </a:prstGeom>
          <a:noFill/>
          <a:ln>
            <a:noFill/>
          </a:ln>
        </p:spPr>
      </p:pic>
      <p:sp>
        <p:nvSpPr>
          <p:cNvPr id="389" name="Google Shape;389;p12"/>
          <p:cNvSpPr txBox="1"/>
          <p:nvPr/>
        </p:nvSpPr>
        <p:spPr>
          <a:xfrm>
            <a:off x="7733030" y="4086784"/>
            <a:ext cx="376882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44A900"/>
                </a:solidFill>
                <a:latin typeface="Arial Hebrew"/>
                <a:ea typeface="Arial Hebrew"/>
                <a:cs typeface="Arial Hebrew"/>
                <a:sym typeface="Arial Hebrew"/>
              </a:rPr>
              <a:t>Final setup</a:t>
            </a:r>
            <a:endParaRPr/>
          </a:p>
        </p:txBody>
      </p:sp>
      <p:pic>
        <p:nvPicPr>
          <p:cNvPr id="390" name="Google Shape;390;p12" descr="Immagine che contiene Arte bambini, disegno, arte, schizzo&#10;&#10;Il contenuto generato dall'IA potrebbe non essere corretto."/>
          <p:cNvPicPr preferRelativeResize="0"/>
          <p:nvPr/>
        </p:nvPicPr>
        <p:blipFill rotWithShape="1">
          <a:blip r:embed="rId12">
            <a:alphaModFix/>
          </a:blip>
          <a:srcRect/>
          <a:stretch/>
        </p:blipFill>
        <p:spPr>
          <a:xfrm>
            <a:off x="8932625" y="2623298"/>
            <a:ext cx="1369636" cy="13225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3"/>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397" name="Google Shape;397;p13"/>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13</a:t>
            </a:r>
            <a:endParaRPr/>
          </a:p>
        </p:txBody>
      </p:sp>
      <p:cxnSp>
        <p:nvCxnSpPr>
          <p:cNvPr id="398" name="Google Shape;398;p13"/>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399" name="Google Shape;399;p13"/>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0" name="Google Shape;400;p13"/>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1" name="Google Shape;401;p13"/>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2" name="Google Shape;402;p13"/>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3" name="Google Shape;403;p13"/>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4" name="Google Shape;404;p13"/>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5" name="Google Shape;405;p13"/>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6" name="Google Shape;406;p13"/>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7" name="Google Shape;407;p13"/>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08" name="Google Shape;408;p13"/>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09" name="Google Shape;409;p13"/>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10" name="Google Shape;410;p13"/>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11" name="Google Shape;411;p13"/>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12" name="Google Shape;412;p13"/>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pic>
        <p:nvPicPr>
          <p:cNvPr id="413" name="Google Shape;413;p13"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414" name="Google Shape;414;p13"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415" name="Google Shape;415;p13"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416" name="Google Shape;416;p13"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417" name="Google Shape;417;p13"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418" name="Google Shape;418;p13"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419" name="Google Shape;419;p13"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420" name="Google Shape;420;p13"/>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sp>
        <p:nvSpPr>
          <p:cNvPr id="421" name="Google Shape;421;p13"/>
          <p:cNvSpPr txBox="1"/>
          <p:nvPr/>
        </p:nvSpPr>
        <p:spPr>
          <a:xfrm>
            <a:off x="578765" y="1245916"/>
            <a:ext cx="10676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Detection on </a:t>
            </a:r>
            <a:r>
              <a:rPr lang="en-GB" sz="1800" b="1">
                <a:solidFill>
                  <a:srgbClr val="3F3F3F"/>
                </a:solidFill>
                <a:latin typeface="Arial Hebrew"/>
                <a:ea typeface="Arial Hebrew"/>
                <a:cs typeface="Arial Hebrew"/>
                <a:sym typeface="Arial Hebrew"/>
              </a:rPr>
              <a:t>different subjects </a:t>
            </a:r>
            <a:r>
              <a:rPr lang="en-GB" sz="1800">
                <a:solidFill>
                  <a:srgbClr val="3F3F3F"/>
                </a:solidFill>
                <a:latin typeface="Arial Hebrew"/>
                <a:ea typeface="Arial Hebrew"/>
                <a:cs typeface="Arial Hebrew"/>
                <a:sym typeface="Arial Hebrew"/>
              </a:rPr>
              <a:t>of all the 6 exercises to </a:t>
            </a:r>
            <a:r>
              <a:rPr lang="en-GB" sz="1800" b="1">
                <a:solidFill>
                  <a:srgbClr val="3F3F3F"/>
                </a:solidFill>
                <a:latin typeface="Arial Hebrew"/>
                <a:ea typeface="Arial Hebrew"/>
                <a:cs typeface="Arial Hebrew"/>
                <a:sym typeface="Arial Hebrew"/>
              </a:rPr>
              <a:t>increase the robustness </a:t>
            </a:r>
            <a:r>
              <a:rPr lang="en-GB" sz="1800">
                <a:solidFill>
                  <a:srgbClr val="3F3F3F"/>
                </a:solidFill>
                <a:latin typeface="Arial Hebrew"/>
                <a:ea typeface="Arial Hebrew"/>
                <a:cs typeface="Arial Hebrew"/>
                <a:sym typeface="Arial Hebrew"/>
              </a:rPr>
              <a:t>of the model.</a:t>
            </a:r>
            <a:endParaRPr/>
          </a:p>
        </p:txBody>
      </p:sp>
      <p:sp>
        <p:nvSpPr>
          <p:cNvPr id="424" name="Google Shape;424;p13"/>
          <p:cNvSpPr txBox="1"/>
          <p:nvPr/>
        </p:nvSpPr>
        <p:spPr>
          <a:xfrm>
            <a:off x="7638597" y="2951946"/>
            <a:ext cx="431319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 Online datasets</a:t>
            </a:r>
            <a:r>
              <a:rPr lang="en-GB" sz="1800">
                <a:solidFill>
                  <a:srgbClr val="3F3F3F"/>
                </a:solidFill>
                <a:latin typeface="Arial Hebrew"/>
                <a:ea typeface="Arial Hebrew"/>
                <a:cs typeface="Arial Hebrew"/>
                <a:sym typeface="Arial Hebrew"/>
              </a:rPr>
              <a:t> have been added to enlarge our dataset, increase the robustness of the model and </a:t>
            </a:r>
            <a:r>
              <a:rPr lang="en-GB" sz="1800" b="1">
                <a:solidFill>
                  <a:srgbClr val="3F3F3F"/>
                </a:solidFill>
                <a:latin typeface="Arial Hebrew"/>
                <a:ea typeface="Arial Hebrew"/>
                <a:cs typeface="Arial Hebrew"/>
                <a:sym typeface="Arial Hebrew"/>
              </a:rPr>
              <a:t>avoid overfitting</a:t>
            </a:r>
            <a:r>
              <a:rPr lang="en-GB" sz="1800">
                <a:solidFill>
                  <a:srgbClr val="3F3F3F"/>
                </a:solidFill>
                <a:latin typeface="Arial Hebrew"/>
                <a:ea typeface="Arial Hebrew"/>
                <a:cs typeface="Arial Hebrew"/>
                <a:sym typeface="Arial Hebrew"/>
              </a:rPr>
              <a:t>, but some exercises where missing.</a:t>
            </a:r>
            <a:endParaRPr/>
          </a:p>
        </p:txBody>
      </p:sp>
      <p:pic>
        <p:nvPicPr>
          <p:cNvPr id="422" name="Google Shape;422;p13"/>
          <p:cNvPicPr preferRelativeResize="0"/>
          <p:nvPr/>
        </p:nvPicPr>
        <p:blipFill rotWithShape="1">
          <a:blip r:embed="rId10">
            <a:alphaModFix/>
          </a:blip>
          <a:srcRect l="-519" t="20133" r="519" b="4866"/>
          <a:stretch/>
        </p:blipFill>
        <p:spPr>
          <a:xfrm>
            <a:off x="578765" y="1870110"/>
            <a:ext cx="3099671" cy="4132895"/>
          </a:xfrm>
          <a:prstGeom prst="rect">
            <a:avLst/>
          </a:prstGeom>
          <a:noFill/>
          <a:ln>
            <a:noFill/>
          </a:ln>
        </p:spPr>
      </p:pic>
      <p:pic>
        <p:nvPicPr>
          <p:cNvPr id="423" name="Google Shape;423;p13"/>
          <p:cNvPicPr preferRelativeResize="0"/>
          <p:nvPr/>
        </p:nvPicPr>
        <p:blipFill rotWithShape="1">
          <a:blip r:embed="rId11">
            <a:alphaModFix/>
          </a:blip>
          <a:srcRect l="386" t="16281" r="-385" b="8717"/>
          <a:stretch/>
        </p:blipFill>
        <p:spPr>
          <a:xfrm>
            <a:off x="3991858" y="1884397"/>
            <a:ext cx="3099671" cy="41328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4"/>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431" name="Google Shape;431;p14"/>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14</a:t>
            </a:r>
            <a:endParaRPr/>
          </a:p>
        </p:txBody>
      </p:sp>
      <p:cxnSp>
        <p:nvCxnSpPr>
          <p:cNvPr id="432" name="Google Shape;432;p14"/>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433" name="Google Shape;433;p14"/>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34" name="Google Shape;434;p14"/>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35" name="Google Shape;435;p14"/>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36" name="Google Shape;436;p14"/>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37" name="Google Shape;437;p14"/>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38" name="Google Shape;438;p14"/>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39" name="Google Shape;439;p14"/>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0" name="Google Shape;440;p14"/>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1" name="Google Shape;441;p14"/>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2" name="Google Shape;442;p14"/>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3" name="Google Shape;443;p14"/>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4" name="Google Shape;444;p14"/>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5" name="Google Shape;445;p14"/>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46" name="Google Shape;446;p14"/>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47" name="Google Shape;447;p14"/>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A31F"/>
                </a:solidFill>
                <a:latin typeface="Arial Hebrew"/>
                <a:ea typeface="Arial Hebrew"/>
                <a:cs typeface="Arial Hebrew"/>
                <a:sym typeface="Arial Hebrew"/>
              </a:rPr>
              <a:t>Methods</a:t>
            </a:r>
            <a:endParaRPr/>
          </a:p>
        </p:txBody>
      </p:sp>
      <p:pic>
        <p:nvPicPr>
          <p:cNvPr id="448" name="Google Shape;448;p14"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449" name="Google Shape;449;p14"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450" name="Google Shape;450;p14"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451" name="Google Shape;451;p14"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452" name="Google Shape;452;p14"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453" name="Google Shape;453;p14"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454" name="Google Shape;454;p14"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455" name="Google Shape;455;p14"/>
          <p:cNvSpPr txBox="1"/>
          <p:nvPr/>
        </p:nvSpPr>
        <p:spPr>
          <a:xfrm>
            <a:off x="578765" y="1245916"/>
            <a:ext cx="5325625"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STEP 1</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A </a:t>
            </a:r>
            <a:r>
              <a:rPr lang="en-GB" sz="1800" b="1">
                <a:solidFill>
                  <a:srgbClr val="3F3F3F"/>
                </a:solidFill>
                <a:latin typeface="Arial Hebrew"/>
                <a:ea typeface="Arial Hebrew"/>
                <a:cs typeface="Arial Hebrew"/>
                <a:sym typeface="Arial Hebrew"/>
              </a:rPr>
              <a:t>deep learning mode</a:t>
            </a:r>
            <a:r>
              <a:rPr lang="en-GB" sz="1800">
                <a:solidFill>
                  <a:srgbClr val="3F3F3F"/>
                </a:solidFill>
                <a:latin typeface="Arial Hebrew"/>
                <a:ea typeface="Arial Hebrew"/>
                <a:cs typeface="Arial Hebrew"/>
                <a:sym typeface="Arial Hebrew"/>
              </a:rPr>
              <a:t>l classify which of the 6 exercises the subject is performing.</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Multiclass classification problem</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Input: CSV files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Output: 0-5 class</a:t>
            </a:r>
            <a:endParaRPr/>
          </a:p>
        </p:txBody>
      </p:sp>
      <p:sp>
        <p:nvSpPr>
          <p:cNvPr id="456" name="Google Shape;456;p14"/>
          <p:cNvSpPr txBox="1"/>
          <p:nvPr/>
        </p:nvSpPr>
        <p:spPr>
          <a:xfrm>
            <a:off x="6400854" y="1245916"/>
            <a:ext cx="5325625"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STEP 2</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A </a:t>
            </a:r>
            <a:r>
              <a:rPr lang="en-GB" sz="1800" b="1">
                <a:solidFill>
                  <a:srgbClr val="3F3F3F"/>
                </a:solidFill>
                <a:latin typeface="Arial Hebrew"/>
                <a:ea typeface="Arial Hebrew"/>
                <a:cs typeface="Arial Hebrew"/>
                <a:sym typeface="Arial Hebrew"/>
              </a:rPr>
              <a:t>rule-based algorithm </a:t>
            </a:r>
            <a:r>
              <a:rPr lang="en-GB" sz="1800">
                <a:solidFill>
                  <a:srgbClr val="3F3F3F"/>
                </a:solidFill>
                <a:latin typeface="Arial Hebrew"/>
                <a:ea typeface="Arial Hebrew"/>
                <a:cs typeface="Arial Hebrew"/>
                <a:sym typeface="Arial Hebrew"/>
              </a:rPr>
              <a:t>gives a </a:t>
            </a:r>
            <a:r>
              <a:rPr lang="en-GB" sz="1800" b="1">
                <a:solidFill>
                  <a:srgbClr val="3F3F3F"/>
                </a:solidFill>
                <a:latin typeface="Arial Hebrew"/>
                <a:ea typeface="Arial Hebrew"/>
                <a:cs typeface="Arial Hebrew"/>
                <a:sym typeface="Arial Hebrew"/>
              </a:rPr>
              <a:t>feedback</a:t>
            </a:r>
            <a:r>
              <a:rPr lang="en-GB" sz="1800">
                <a:solidFill>
                  <a:srgbClr val="3F3F3F"/>
                </a:solidFill>
                <a:latin typeface="Arial Hebrew"/>
                <a:ea typeface="Arial Hebrew"/>
                <a:cs typeface="Arial Hebrew"/>
                <a:sym typeface="Arial Hebrew"/>
              </a:rPr>
              <a:t> about the quality of the execution/corrections.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It uses different parameters starting from the classified exercise given as output from the deep learning model.</a:t>
            </a:r>
            <a:endParaRPr/>
          </a:p>
        </p:txBody>
      </p:sp>
      <p:pic>
        <p:nvPicPr>
          <p:cNvPr id="457" name="Google Shape;457;p14" descr="Immagine che contiene cerchio, Policromia, arte, design&#10;&#10;Il contenuto generato dall'IA potrebbe non essere corretto."/>
          <p:cNvPicPr preferRelativeResize="0"/>
          <p:nvPr/>
        </p:nvPicPr>
        <p:blipFill rotWithShape="1">
          <a:blip r:embed="rId10">
            <a:alphaModFix/>
          </a:blip>
          <a:srcRect/>
          <a:stretch/>
        </p:blipFill>
        <p:spPr>
          <a:xfrm>
            <a:off x="1564619" y="1236648"/>
            <a:ext cx="2791689" cy="2791689"/>
          </a:xfrm>
          <a:prstGeom prst="rect">
            <a:avLst/>
          </a:prstGeom>
          <a:noFill/>
          <a:ln>
            <a:noFill/>
          </a:ln>
        </p:spPr>
      </p:pic>
      <p:pic>
        <p:nvPicPr>
          <p:cNvPr id="458" name="Google Shape;458;p14" descr="Immagine che contiene schermata, diagramma, cerchio, design&#10;&#10;Il contenuto generato dall'IA potrebbe non essere corretto."/>
          <p:cNvPicPr preferRelativeResize="0"/>
          <p:nvPr/>
        </p:nvPicPr>
        <p:blipFill rotWithShape="1">
          <a:blip r:embed="rId11">
            <a:alphaModFix/>
          </a:blip>
          <a:srcRect/>
          <a:stretch/>
        </p:blipFill>
        <p:spPr>
          <a:xfrm>
            <a:off x="7997736" y="1439687"/>
            <a:ext cx="2119354" cy="21193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5"/>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465" name="Google Shape;465;p15"/>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15</a:t>
            </a:r>
            <a:endParaRPr/>
          </a:p>
        </p:txBody>
      </p:sp>
      <p:cxnSp>
        <p:nvCxnSpPr>
          <p:cNvPr id="466" name="Google Shape;466;p15"/>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467" name="Google Shape;467;p15"/>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68" name="Google Shape;468;p15"/>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69" name="Google Shape;469;p15"/>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0" name="Google Shape;470;p15"/>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1" name="Google Shape;471;p15"/>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2" name="Google Shape;472;p15"/>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3" name="Google Shape;473;p15"/>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4" name="Google Shape;474;p15"/>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5" name="Google Shape;475;p15"/>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6" name="Google Shape;476;p15"/>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7" name="Google Shape;477;p15"/>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78" name="Google Shape;478;p15"/>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79" name="Google Shape;479;p15"/>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480" name="Google Shape;480;p15"/>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481" name="Google Shape;481;p15"/>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529ADA"/>
                </a:solidFill>
                <a:latin typeface="Arial Hebrew"/>
                <a:ea typeface="Arial Hebrew"/>
                <a:cs typeface="Arial Hebrew"/>
                <a:sym typeface="Arial Hebrew"/>
              </a:rPr>
              <a:t>Preprocessing</a:t>
            </a:r>
            <a:endParaRPr sz="2800" b="1">
              <a:solidFill>
                <a:srgbClr val="529ADA"/>
              </a:solidFill>
              <a:latin typeface="Arial Hebrew"/>
              <a:ea typeface="Arial Hebrew"/>
              <a:cs typeface="Arial Hebrew"/>
              <a:sym typeface="Arial Hebrew"/>
            </a:endParaRPr>
          </a:p>
        </p:txBody>
      </p:sp>
      <p:pic>
        <p:nvPicPr>
          <p:cNvPr id="482" name="Google Shape;482;p15"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483" name="Google Shape;483;p15"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484" name="Google Shape;484;p15"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485" name="Google Shape;485;p15"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486" name="Google Shape;486;p15"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487" name="Google Shape;487;p15"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488" name="Google Shape;488;p15"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489" name="Google Shape;489;p15"/>
          <p:cNvSpPr txBox="1"/>
          <p:nvPr/>
        </p:nvSpPr>
        <p:spPr>
          <a:xfrm>
            <a:off x="578765" y="1245916"/>
            <a:ext cx="10676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From video recordings </a:t>
            </a:r>
            <a:r>
              <a:rPr lang="en-GB" sz="1800" b="1">
                <a:solidFill>
                  <a:srgbClr val="3F3F3F"/>
                </a:solidFill>
                <a:latin typeface="Arial Hebrew"/>
                <a:ea typeface="Arial Hebrew"/>
                <a:cs typeface="Arial Hebrew"/>
                <a:sym typeface="Arial Hebrew"/>
              </a:rPr>
              <a:t>to CSV files</a:t>
            </a:r>
            <a:r>
              <a:rPr lang="en-GB" sz="1800">
                <a:solidFill>
                  <a:srgbClr val="3F3F3F"/>
                </a:solidFill>
                <a:latin typeface="Arial Hebrew"/>
                <a:ea typeface="Arial Hebrew"/>
                <a:cs typeface="Arial Hebrew"/>
                <a:sym typeface="Arial Hebrew"/>
              </a:rPr>
              <a:t>.</a:t>
            </a:r>
            <a:endParaRPr/>
          </a:p>
        </p:txBody>
      </p:sp>
      <p:pic>
        <p:nvPicPr>
          <p:cNvPr id="490" name="Google Shape;490;p15" descr="Immagine che contiene schermata, strumento, design&#10;&#10;Il contenuto generato dall'IA potrebbe non essere corretto."/>
          <p:cNvPicPr preferRelativeResize="0"/>
          <p:nvPr/>
        </p:nvPicPr>
        <p:blipFill rotWithShape="1">
          <a:blip r:embed="rId10">
            <a:alphaModFix/>
          </a:blip>
          <a:srcRect/>
          <a:stretch/>
        </p:blipFill>
        <p:spPr>
          <a:xfrm>
            <a:off x="563525" y="2611032"/>
            <a:ext cx="2301098" cy="2301098"/>
          </a:xfrm>
          <a:prstGeom prst="rect">
            <a:avLst/>
          </a:prstGeom>
          <a:noFill/>
          <a:ln>
            <a:noFill/>
          </a:ln>
        </p:spPr>
      </p:pic>
      <p:sp>
        <p:nvSpPr>
          <p:cNvPr id="491" name="Google Shape;491;p15"/>
          <p:cNvSpPr txBox="1"/>
          <p:nvPr/>
        </p:nvSpPr>
        <p:spPr>
          <a:xfrm>
            <a:off x="374042" y="4917230"/>
            <a:ext cx="271054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Cleaning phase</a:t>
            </a:r>
            <a:endParaRPr/>
          </a:p>
        </p:txBody>
      </p:sp>
      <p:pic>
        <p:nvPicPr>
          <p:cNvPr id="492" name="Google Shape;492;p15" descr="Immagine che contiene diagramma, disegno, schizzo, linea&#10;&#10;Il contenuto generato dall'IA potrebbe non essere corretto."/>
          <p:cNvPicPr preferRelativeResize="0"/>
          <p:nvPr/>
        </p:nvPicPr>
        <p:blipFill rotWithShape="1">
          <a:blip r:embed="rId11">
            <a:alphaModFix/>
          </a:blip>
          <a:srcRect/>
          <a:stretch/>
        </p:blipFill>
        <p:spPr>
          <a:xfrm>
            <a:off x="4650330" y="2017079"/>
            <a:ext cx="2261812" cy="2677886"/>
          </a:xfrm>
          <a:prstGeom prst="roundRect">
            <a:avLst>
              <a:gd name="adj" fmla="val 16667"/>
            </a:avLst>
          </a:prstGeom>
          <a:noFill/>
          <a:ln>
            <a:noFill/>
          </a:ln>
        </p:spPr>
      </p:pic>
      <p:sp>
        <p:nvSpPr>
          <p:cNvPr id="493" name="Google Shape;493;p15"/>
          <p:cNvSpPr txBox="1"/>
          <p:nvPr/>
        </p:nvSpPr>
        <p:spPr>
          <a:xfrm>
            <a:off x="4438817" y="4912130"/>
            <a:ext cx="271054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Skeleton extraction</a:t>
            </a:r>
            <a:endParaRPr/>
          </a:p>
        </p:txBody>
      </p:sp>
      <p:pic>
        <p:nvPicPr>
          <p:cNvPr id="494" name="Google Shape;494;p15" descr="Immagine che contiene schermata, Elementi grafici, Carattere, logo&#10;&#10;Il contenuto generato dall'IA potrebbe non essere corretto."/>
          <p:cNvPicPr preferRelativeResize="0"/>
          <p:nvPr/>
        </p:nvPicPr>
        <p:blipFill rotWithShape="1">
          <a:blip r:embed="rId12">
            <a:alphaModFix/>
          </a:blip>
          <a:srcRect/>
          <a:stretch/>
        </p:blipFill>
        <p:spPr>
          <a:xfrm>
            <a:off x="8856271" y="2336517"/>
            <a:ext cx="2061339" cy="2358448"/>
          </a:xfrm>
          <a:prstGeom prst="rect">
            <a:avLst/>
          </a:prstGeom>
          <a:noFill/>
          <a:ln>
            <a:noFill/>
          </a:ln>
        </p:spPr>
      </p:pic>
      <p:sp>
        <p:nvSpPr>
          <p:cNvPr id="495" name="Google Shape;495;p15"/>
          <p:cNvSpPr txBox="1"/>
          <p:nvPr/>
        </p:nvSpPr>
        <p:spPr>
          <a:xfrm>
            <a:off x="8568285" y="4912130"/>
            <a:ext cx="27105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Landmarks coordinates files</a:t>
            </a:r>
            <a:endParaRPr/>
          </a:p>
        </p:txBody>
      </p:sp>
      <p:sp>
        <p:nvSpPr>
          <p:cNvPr id="496" name="Google Shape;496;p15"/>
          <p:cNvSpPr/>
          <p:nvPr/>
        </p:nvSpPr>
        <p:spPr>
          <a:xfrm>
            <a:off x="3220752"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
        <p:nvSpPr>
          <p:cNvPr id="497" name="Google Shape;497;p15"/>
          <p:cNvSpPr/>
          <p:nvPr/>
        </p:nvSpPr>
        <p:spPr>
          <a:xfrm>
            <a:off x="3500242"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
        <p:nvSpPr>
          <p:cNvPr id="498" name="Google Shape;498;p15"/>
          <p:cNvSpPr/>
          <p:nvPr/>
        </p:nvSpPr>
        <p:spPr>
          <a:xfrm>
            <a:off x="7532440"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
        <p:nvSpPr>
          <p:cNvPr id="499" name="Google Shape;499;p15"/>
          <p:cNvSpPr/>
          <p:nvPr/>
        </p:nvSpPr>
        <p:spPr>
          <a:xfrm>
            <a:off x="7811930" y="3242579"/>
            <a:ext cx="393401" cy="528524"/>
          </a:xfrm>
          <a:prstGeom prst="chevron">
            <a:avLst>
              <a:gd name="adj" fmla="val 50000"/>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5707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36abfa50dfa_1_0"/>
          <p:cNvSpPr txBox="1"/>
          <p:nvPr/>
        </p:nvSpPr>
        <p:spPr>
          <a:xfrm>
            <a:off x="5292355" y="6390168"/>
            <a:ext cx="6828900" cy="400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06" name="Google Shape;506;g36abfa50dfa_1_0"/>
          <p:cNvSpPr txBox="1"/>
          <p:nvPr/>
        </p:nvSpPr>
        <p:spPr>
          <a:xfrm>
            <a:off x="129953" y="6467112"/>
            <a:ext cx="18165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16</a:t>
            </a:r>
            <a:endParaRPr/>
          </a:p>
        </p:txBody>
      </p:sp>
      <p:cxnSp>
        <p:nvCxnSpPr>
          <p:cNvPr id="507" name="Google Shape;507;g36abfa50dfa_1_0"/>
          <p:cNvCxnSpPr/>
          <p:nvPr/>
        </p:nvCxnSpPr>
        <p:spPr>
          <a:xfrm>
            <a:off x="578765" y="991052"/>
            <a:ext cx="11072100" cy="0"/>
          </a:xfrm>
          <a:prstGeom prst="straightConnector1">
            <a:avLst/>
          </a:prstGeom>
          <a:noFill/>
          <a:ln w="9525" cap="flat" cmpd="sng">
            <a:solidFill>
              <a:schemeClr val="dk1"/>
            </a:solidFill>
            <a:prstDash val="solid"/>
            <a:miter lim="800000"/>
            <a:headEnd type="none" w="sm" len="sm"/>
            <a:tailEnd type="none" w="sm" len="sm"/>
          </a:ln>
        </p:spPr>
      </p:cxnSp>
      <p:sp>
        <p:nvSpPr>
          <p:cNvPr id="508" name="Google Shape;508;g36abfa50dfa_1_0"/>
          <p:cNvSpPr/>
          <p:nvPr/>
        </p:nvSpPr>
        <p:spPr>
          <a:xfrm>
            <a:off x="5292355" y="306471"/>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09" name="Google Shape;509;g36abfa50dfa_1_0"/>
          <p:cNvSpPr/>
          <p:nvPr/>
        </p:nvSpPr>
        <p:spPr>
          <a:xfrm>
            <a:off x="5396404" y="417243"/>
            <a:ext cx="397684" cy="396368"/>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0" name="Google Shape;510;g36abfa50dfa_1_0"/>
          <p:cNvSpPr/>
          <p:nvPr/>
        </p:nvSpPr>
        <p:spPr>
          <a:xfrm>
            <a:off x="6159463" y="292069"/>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1" name="Google Shape;511;g36abfa50dfa_1_0"/>
          <p:cNvSpPr/>
          <p:nvPr/>
        </p:nvSpPr>
        <p:spPr>
          <a:xfrm>
            <a:off x="6263540" y="402841"/>
            <a:ext cx="397667" cy="396368"/>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2" name="Google Shape;512;g36abfa50dfa_1_0"/>
          <p:cNvSpPr/>
          <p:nvPr/>
        </p:nvSpPr>
        <p:spPr>
          <a:xfrm>
            <a:off x="7026580" y="292069"/>
            <a:ext cx="612018" cy="609993"/>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3" name="Google Shape;513;g36abfa50dfa_1_0"/>
          <p:cNvSpPr/>
          <p:nvPr/>
        </p:nvSpPr>
        <p:spPr>
          <a:xfrm>
            <a:off x="7130631" y="402841"/>
            <a:ext cx="397667" cy="396368"/>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4" name="Google Shape;514;g36abfa50dfa_1_0"/>
          <p:cNvSpPr/>
          <p:nvPr/>
        </p:nvSpPr>
        <p:spPr>
          <a:xfrm>
            <a:off x="7893677" y="306471"/>
            <a:ext cx="612018" cy="609993"/>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5" name="Google Shape;515;g36abfa50dfa_1_0"/>
          <p:cNvSpPr/>
          <p:nvPr/>
        </p:nvSpPr>
        <p:spPr>
          <a:xfrm>
            <a:off x="7997736" y="417243"/>
            <a:ext cx="397684" cy="396368"/>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6" name="Google Shape;516;g36abfa50dfa_1_0"/>
          <p:cNvSpPr/>
          <p:nvPr/>
        </p:nvSpPr>
        <p:spPr>
          <a:xfrm>
            <a:off x="8760776" y="306471"/>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7" name="Google Shape;517;g36abfa50dfa_1_0"/>
          <p:cNvSpPr/>
          <p:nvPr/>
        </p:nvSpPr>
        <p:spPr>
          <a:xfrm>
            <a:off x="8864825" y="417243"/>
            <a:ext cx="397684" cy="396368"/>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18" name="Google Shape;518;g36abfa50dfa_1_0"/>
          <p:cNvSpPr/>
          <p:nvPr/>
        </p:nvSpPr>
        <p:spPr>
          <a:xfrm>
            <a:off x="9617443" y="306471"/>
            <a:ext cx="612018" cy="609993"/>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19" name="Google Shape;519;g36abfa50dfa_1_0"/>
          <p:cNvSpPr/>
          <p:nvPr/>
        </p:nvSpPr>
        <p:spPr>
          <a:xfrm>
            <a:off x="9721502" y="417243"/>
            <a:ext cx="397684" cy="396368"/>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20" name="Google Shape;520;g36abfa50dfa_1_0"/>
          <p:cNvSpPr/>
          <p:nvPr/>
        </p:nvSpPr>
        <p:spPr>
          <a:xfrm>
            <a:off x="10474092" y="306471"/>
            <a:ext cx="612036" cy="609993"/>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21" name="Google Shape;521;g36abfa50dfa_1_0"/>
          <p:cNvSpPr/>
          <p:nvPr/>
        </p:nvSpPr>
        <p:spPr>
          <a:xfrm>
            <a:off x="10578141" y="417243"/>
            <a:ext cx="397684" cy="396368"/>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22" name="Google Shape;522;g36abfa50dfa_1_0"/>
          <p:cNvSpPr txBox="1"/>
          <p:nvPr/>
        </p:nvSpPr>
        <p:spPr>
          <a:xfrm>
            <a:off x="563525" y="467832"/>
            <a:ext cx="4271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3F41CB"/>
                </a:solidFill>
                <a:latin typeface="Arial Hebrew"/>
                <a:ea typeface="Arial Hebrew"/>
                <a:cs typeface="Arial Hebrew"/>
                <a:sym typeface="Arial Hebrew"/>
              </a:rPr>
              <a:t>Final Dataset</a:t>
            </a:r>
            <a:endParaRPr/>
          </a:p>
        </p:txBody>
      </p:sp>
      <p:pic>
        <p:nvPicPr>
          <p:cNvPr id="523" name="Google Shape;523;g36abfa50dfa_1_0" descr="icona della fotocamera 5988950 Arte vettoriale a Vecteezy"/>
          <p:cNvPicPr preferRelativeResize="0"/>
          <p:nvPr/>
        </p:nvPicPr>
        <p:blipFill rotWithShape="1">
          <a:blip r:embed="rId3">
            <a:alphaModFix amt="85000"/>
          </a:blip>
          <a:srcRect/>
          <a:stretch/>
        </p:blipFill>
        <p:spPr>
          <a:xfrm>
            <a:off x="5394378" y="414699"/>
            <a:ext cx="387000" cy="387000"/>
          </a:xfrm>
          <a:prstGeom prst="ellipse">
            <a:avLst/>
          </a:prstGeom>
          <a:noFill/>
          <a:ln>
            <a:noFill/>
          </a:ln>
        </p:spPr>
      </p:pic>
      <p:pic>
        <p:nvPicPr>
          <p:cNvPr id="524" name="Google Shape;524;g36abfa50dfa_1_0" descr="colore icona per metodologie 24884336 Arte vettoriale a Vecteezy"/>
          <p:cNvPicPr preferRelativeResize="0"/>
          <p:nvPr/>
        </p:nvPicPr>
        <p:blipFill rotWithShape="1">
          <a:blip r:embed="rId4">
            <a:alphaModFix amt="85000"/>
          </a:blip>
          <a:srcRect/>
          <a:stretch/>
        </p:blipFill>
        <p:spPr>
          <a:xfrm>
            <a:off x="6287234" y="421143"/>
            <a:ext cx="350400" cy="350400"/>
          </a:xfrm>
          <a:prstGeom prst="ellipse">
            <a:avLst/>
          </a:prstGeom>
          <a:noFill/>
          <a:ln>
            <a:noFill/>
          </a:ln>
        </p:spPr>
      </p:pic>
      <p:pic>
        <p:nvPicPr>
          <p:cNvPr id="525" name="Google Shape;525;g36abfa50dfa_1_0" descr="Data Processing icon in vector. Logotype 40345061 Vector Art at Vecteezy"/>
          <p:cNvPicPr preferRelativeResize="0"/>
          <p:nvPr/>
        </p:nvPicPr>
        <p:blipFill rotWithShape="1">
          <a:blip r:embed="rId5">
            <a:alphaModFix amt="70000"/>
          </a:blip>
          <a:srcRect/>
          <a:stretch/>
        </p:blipFill>
        <p:spPr>
          <a:xfrm>
            <a:off x="7130631" y="401419"/>
            <a:ext cx="397800" cy="397800"/>
          </a:xfrm>
          <a:prstGeom prst="ellipse">
            <a:avLst/>
          </a:prstGeom>
          <a:noFill/>
          <a:ln>
            <a:noFill/>
          </a:ln>
        </p:spPr>
      </p:pic>
      <p:pic>
        <p:nvPicPr>
          <p:cNvPr id="526" name="Google Shape;526;g36abfa50dfa_1_0" descr="Immagine che contiene cerchio, linea&#10;&#10;Il contenuto generato dall'IA potrebbe non essere corretto."/>
          <p:cNvPicPr preferRelativeResize="0"/>
          <p:nvPr/>
        </p:nvPicPr>
        <p:blipFill rotWithShape="1">
          <a:blip r:embed="rId6">
            <a:alphaModFix amt="70000"/>
          </a:blip>
          <a:srcRect l="9428" r="9428"/>
          <a:stretch/>
        </p:blipFill>
        <p:spPr>
          <a:xfrm>
            <a:off x="8008631" y="426823"/>
            <a:ext cx="386700" cy="386700"/>
          </a:xfrm>
          <a:prstGeom prst="ellipse">
            <a:avLst/>
          </a:prstGeom>
          <a:noFill/>
          <a:ln>
            <a:noFill/>
          </a:ln>
        </p:spPr>
      </p:pic>
      <p:pic>
        <p:nvPicPr>
          <p:cNvPr id="527" name="Google Shape;527;g36abfa50dfa_1_0"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28" name="Google Shape;528;g36abfa50dfa_1_0" descr="Evaluation Icon Vector Art, Icons, and Graphics for Free Download"/>
          <p:cNvPicPr preferRelativeResize="0"/>
          <p:nvPr/>
        </p:nvPicPr>
        <p:blipFill rotWithShape="1">
          <a:blip r:embed="rId8">
            <a:alphaModFix amt="70000"/>
          </a:blip>
          <a:srcRect l="6747" t="16582" r="16841" b="7313"/>
          <a:stretch/>
        </p:blipFill>
        <p:spPr>
          <a:xfrm>
            <a:off x="9764746" y="467832"/>
            <a:ext cx="311100" cy="309900"/>
          </a:xfrm>
          <a:prstGeom prst="ellipse">
            <a:avLst/>
          </a:prstGeom>
          <a:noFill/>
          <a:ln>
            <a:noFill/>
          </a:ln>
        </p:spPr>
      </p:pic>
      <p:pic>
        <p:nvPicPr>
          <p:cNvPr id="529" name="Google Shape;529;g36abfa50dfa_1_0" descr="Vada All'icona Di Web Nello Stile Piano Simbolo Di Internet Illustrazione  Vettoriale - Illustrazione di icona, comunicazione: 110072412"/>
          <p:cNvPicPr preferRelativeResize="0"/>
          <p:nvPr/>
        </p:nvPicPr>
        <p:blipFill rotWithShape="1">
          <a:blip r:embed="rId9">
            <a:alphaModFix amt="70000"/>
          </a:blip>
          <a:srcRect l="18560" t="17102" r="14239" b="16838"/>
          <a:stretch/>
        </p:blipFill>
        <p:spPr>
          <a:xfrm>
            <a:off x="10578141" y="426823"/>
            <a:ext cx="398700" cy="391800"/>
          </a:xfrm>
          <a:prstGeom prst="ellipse">
            <a:avLst/>
          </a:prstGeom>
          <a:noFill/>
          <a:ln>
            <a:noFill/>
          </a:ln>
        </p:spPr>
      </p:pic>
      <p:pic>
        <p:nvPicPr>
          <p:cNvPr id="7" name="Graphic 6">
            <a:extLst>
              <a:ext uri="{FF2B5EF4-FFF2-40B4-BE49-F238E27FC236}">
                <a16:creationId xmlns:a16="http://schemas.microsoft.com/office/drawing/2014/main" id="{D02B44C2-9773-059E-19AE-7F7563B4F3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864" y="1991500"/>
            <a:ext cx="11078272" cy="33262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a:extLst>
            <a:ext uri="{FF2B5EF4-FFF2-40B4-BE49-F238E27FC236}">
              <a16:creationId xmlns:a16="http://schemas.microsoft.com/office/drawing/2014/main" id="{9112D757-C76E-CEF6-31D4-96ED45FDFB9E}"/>
            </a:ext>
          </a:extLst>
        </p:cNvPr>
        <p:cNvGrpSpPr/>
        <p:nvPr/>
      </p:nvGrpSpPr>
      <p:grpSpPr>
        <a:xfrm>
          <a:off x="0" y="0"/>
          <a:ext cx="0" cy="0"/>
          <a:chOff x="0" y="0"/>
          <a:chExt cx="0" cy="0"/>
        </a:xfrm>
      </p:grpSpPr>
      <p:sp>
        <p:nvSpPr>
          <p:cNvPr id="535" name="Google Shape;535;p16">
            <a:extLst>
              <a:ext uri="{FF2B5EF4-FFF2-40B4-BE49-F238E27FC236}">
                <a16:creationId xmlns:a16="http://schemas.microsoft.com/office/drawing/2014/main" id="{84111B96-552E-1F9E-8D3A-1329B227BA26}"/>
              </a:ext>
            </a:extLst>
          </p:cNvPr>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36" name="Google Shape;536;p16">
            <a:extLst>
              <a:ext uri="{FF2B5EF4-FFF2-40B4-BE49-F238E27FC236}">
                <a16:creationId xmlns:a16="http://schemas.microsoft.com/office/drawing/2014/main" id="{379BDE41-144C-6B65-8CE2-870A19E9315F}"/>
              </a:ext>
            </a:extLst>
          </p:cNvPr>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16</a:t>
            </a:r>
            <a:endParaRPr/>
          </a:p>
        </p:txBody>
      </p:sp>
      <p:cxnSp>
        <p:nvCxnSpPr>
          <p:cNvPr id="537" name="Google Shape;537;p16">
            <a:extLst>
              <a:ext uri="{FF2B5EF4-FFF2-40B4-BE49-F238E27FC236}">
                <a16:creationId xmlns:a16="http://schemas.microsoft.com/office/drawing/2014/main" id="{AB1C320C-0867-0EC3-0537-0D6B97D38FEF}"/>
              </a:ext>
            </a:extLst>
          </p:cNvPr>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538" name="Google Shape;538;p16">
            <a:extLst>
              <a:ext uri="{FF2B5EF4-FFF2-40B4-BE49-F238E27FC236}">
                <a16:creationId xmlns:a16="http://schemas.microsoft.com/office/drawing/2014/main" id="{88E16D86-70F7-32F2-D73E-80931A8C800A}"/>
              </a:ext>
            </a:extLst>
          </p:cNvPr>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39" name="Google Shape;539;p16">
            <a:extLst>
              <a:ext uri="{FF2B5EF4-FFF2-40B4-BE49-F238E27FC236}">
                <a16:creationId xmlns:a16="http://schemas.microsoft.com/office/drawing/2014/main" id="{0EF8B270-FDD4-A6CF-2090-4555F3328B47}"/>
              </a:ext>
            </a:extLst>
          </p:cNvPr>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0" name="Google Shape;540;p16">
            <a:extLst>
              <a:ext uri="{FF2B5EF4-FFF2-40B4-BE49-F238E27FC236}">
                <a16:creationId xmlns:a16="http://schemas.microsoft.com/office/drawing/2014/main" id="{E1ACB1E6-3DA3-3DFC-1A4C-75C9EC7ADA02}"/>
              </a:ext>
            </a:extLst>
          </p:cNvPr>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1" name="Google Shape;541;p16">
            <a:extLst>
              <a:ext uri="{FF2B5EF4-FFF2-40B4-BE49-F238E27FC236}">
                <a16:creationId xmlns:a16="http://schemas.microsoft.com/office/drawing/2014/main" id="{0E29BD5A-FD8A-F263-05AB-C23043714872}"/>
              </a:ext>
            </a:extLst>
          </p:cNvPr>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2" name="Google Shape;542;p16">
            <a:extLst>
              <a:ext uri="{FF2B5EF4-FFF2-40B4-BE49-F238E27FC236}">
                <a16:creationId xmlns:a16="http://schemas.microsoft.com/office/drawing/2014/main" id="{9D11C9B4-6452-52AF-D38C-003C34FC2B0D}"/>
              </a:ext>
            </a:extLst>
          </p:cNvPr>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3" name="Google Shape;543;p16">
            <a:extLst>
              <a:ext uri="{FF2B5EF4-FFF2-40B4-BE49-F238E27FC236}">
                <a16:creationId xmlns:a16="http://schemas.microsoft.com/office/drawing/2014/main" id="{76400395-A608-7545-C339-376902FA8456}"/>
              </a:ext>
            </a:extLst>
          </p:cNvPr>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4" name="Google Shape;544;p16">
            <a:extLst>
              <a:ext uri="{FF2B5EF4-FFF2-40B4-BE49-F238E27FC236}">
                <a16:creationId xmlns:a16="http://schemas.microsoft.com/office/drawing/2014/main" id="{4741C9A4-43B0-5897-772B-DF5ED5F0E7BA}"/>
              </a:ext>
            </a:extLst>
          </p:cNvPr>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5" name="Google Shape;545;p16">
            <a:extLst>
              <a:ext uri="{FF2B5EF4-FFF2-40B4-BE49-F238E27FC236}">
                <a16:creationId xmlns:a16="http://schemas.microsoft.com/office/drawing/2014/main" id="{2CC84533-F3DF-F83C-E84F-F025574378A9}"/>
              </a:ext>
            </a:extLst>
          </p:cNvPr>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6" name="Google Shape;546;p16">
            <a:extLst>
              <a:ext uri="{FF2B5EF4-FFF2-40B4-BE49-F238E27FC236}">
                <a16:creationId xmlns:a16="http://schemas.microsoft.com/office/drawing/2014/main" id="{27AB217B-EA88-6381-1E76-A93F07EA8224}"/>
              </a:ext>
            </a:extLst>
          </p:cNvPr>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7" name="Google Shape;547;p16">
            <a:extLst>
              <a:ext uri="{FF2B5EF4-FFF2-40B4-BE49-F238E27FC236}">
                <a16:creationId xmlns:a16="http://schemas.microsoft.com/office/drawing/2014/main" id="{F117DA26-1A2A-B3BA-D704-E65DEE5F3050}"/>
              </a:ext>
            </a:extLst>
          </p:cNvPr>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8" name="Google Shape;548;p16">
            <a:extLst>
              <a:ext uri="{FF2B5EF4-FFF2-40B4-BE49-F238E27FC236}">
                <a16:creationId xmlns:a16="http://schemas.microsoft.com/office/drawing/2014/main" id="{8F13DEC1-691C-159C-A3F5-87A6F8636E8E}"/>
              </a:ext>
            </a:extLst>
          </p:cNvPr>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9" name="Google Shape;549;p16">
            <a:extLst>
              <a:ext uri="{FF2B5EF4-FFF2-40B4-BE49-F238E27FC236}">
                <a16:creationId xmlns:a16="http://schemas.microsoft.com/office/drawing/2014/main" id="{26A94A01-35AE-58F5-3203-0DD124BAD3BB}"/>
              </a:ext>
            </a:extLst>
          </p:cNvPr>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0" name="Google Shape;550;p16">
            <a:extLst>
              <a:ext uri="{FF2B5EF4-FFF2-40B4-BE49-F238E27FC236}">
                <a16:creationId xmlns:a16="http://schemas.microsoft.com/office/drawing/2014/main" id="{CADBB62E-6570-8EEB-9287-7D369CAC8D67}"/>
              </a:ext>
            </a:extLst>
          </p:cNvPr>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51" name="Google Shape;551;p16">
            <a:extLst>
              <a:ext uri="{FF2B5EF4-FFF2-40B4-BE49-F238E27FC236}">
                <a16:creationId xmlns:a16="http://schemas.microsoft.com/office/drawing/2014/main" id="{3815EFEE-D1E8-9B80-7B81-115A4AB65B9D}"/>
              </a:ext>
            </a:extLst>
          </p:cNvPr>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2" name="Google Shape;552;p16">
            <a:extLst>
              <a:ext uri="{FF2B5EF4-FFF2-40B4-BE49-F238E27FC236}">
                <a16:creationId xmlns:a16="http://schemas.microsoft.com/office/drawing/2014/main" id="{5E9EE54D-D91A-B56F-9181-C7D44F840DFD}"/>
              </a:ext>
            </a:extLst>
          </p:cNvPr>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lvl="0"/>
            <a:r>
              <a:rPr lang="en-GB" sz="2800" b="1" dirty="0">
                <a:solidFill>
                  <a:srgbClr val="3F41CB"/>
                </a:solidFill>
                <a:latin typeface="Arial Hebrew"/>
                <a:ea typeface="Arial Hebrew"/>
                <a:cs typeface="Arial Hebrew"/>
                <a:sym typeface="Arial Hebrew"/>
              </a:rPr>
              <a:t>Proposed Pipeline</a:t>
            </a:r>
            <a:endParaRPr lang="en-GB" sz="2800" dirty="0"/>
          </a:p>
        </p:txBody>
      </p:sp>
      <p:pic>
        <p:nvPicPr>
          <p:cNvPr id="553" name="Google Shape;553;p16" descr="icona della fotocamera 5988950 Arte vettoriale a Vecteezy">
            <a:extLst>
              <a:ext uri="{FF2B5EF4-FFF2-40B4-BE49-F238E27FC236}">
                <a16:creationId xmlns:a16="http://schemas.microsoft.com/office/drawing/2014/main" id="{EF6D245B-E319-EC04-319F-FF879B45AAD1}"/>
              </a:ext>
            </a:extLst>
          </p:cNvPr>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554" name="Google Shape;554;p16" descr="colore icona per metodologie 24884336 Arte vettoriale a Vecteezy">
            <a:extLst>
              <a:ext uri="{FF2B5EF4-FFF2-40B4-BE49-F238E27FC236}">
                <a16:creationId xmlns:a16="http://schemas.microsoft.com/office/drawing/2014/main" id="{F3A12259-DF19-9604-C254-3385433B1BED}"/>
              </a:ext>
            </a:extLst>
          </p:cNvPr>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555" name="Google Shape;555;p16" descr="Data Processing icon in vector. Logotype 40345061 Vector Art at Vecteezy">
            <a:extLst>
              <a:ext uri="{FF2B5EF4-FFF2-40B4-BE49-F238E27FC236}">
                <a16:creationId xmlns:a16="http://schemas.microsoft.com/office/drawing/2014/main" id="{DB85FA29-AD52-E696-7E0C-E7B4649073CA}"/>
              </a:ext>
            </a:extLst>
          </p:cNvPr>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556" name="Google Shape;556;p16" descr="Immagine che contiene cerchio, linea&#10;&#10;Il contenuto generato dall'IA potrebbe non essere corretto.">
            <a:extLst>
              <a:ext uri="{FF2B5EF4-FFF2-40B4-BE49-F238E27FC236}">
                <a16:creationId xmlns:a16="http://schemas.microsoft.com/office/drawing/2014/main" id="{4D17A513-B99B-B798-9C7C-68F3DF159DDA}"/>
              </a:ext>
            </a:extLst>
          </p:cNvPr>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557" name="Google Shape;557;p16" descr="Immagine che contiene simbolo, Carattere, Elementi grafici, design&#10;&#10;Il contenuto generato dall'IA potrebbe non essere corretto.">
            <a:extLst>
              <a:ext uri="{FF2B5EF4-FFF2-40B4-BE49-F238E27FC236}">
                <a16:creationId xmlns:a16="http://schemas.microsoft.com/office/drawing/2014/main" id="{0E45A337-64AF-2C72-7325-D15E44069D4B}"/>
              </a:ext>
            </a:extLst>
          </p:cNvPr>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58" name="Google Shape;558;p16" descr="Evaluation Icon Vector Art, Icons, and Graphics for Free Download">
            <a:extLst>
              <a:ext uri="{FF2B5EF4-FFF2-40B4-BE49-F238E27FC236}">
                <a16:creationId xmlns:a16="http://schemas.microsoft.com/office/drawing/2014/main" id="{E02CEBAE-DB11-B7A3-D9B3-D764DA617E5D}"/>
              </a:ext>
            </a:extLst>
          </p:cNvPr>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559" name="Google Shape;559;p16" descr="Vada All'icona Di Web Nello Stile Piano Simbolo Di Internet Illustrazione  Vettoriale - Illustrazione di icona, comunicazione: 110072412">
            <a:extLst>
              <a:ext uri="{FF2B5EF4-FFF2-40B4-BE49-F238E27FC236}">
                <a16:creationId xmlns:a16="http://schemas.microsoft.com/office/drawing/2014/main" id="{562CF47E-6468-6D0A-297A-C6828EB7D6B4}"/>
              </a:ext>
            </a:extLst>
          </p:cNvPr>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3" name="Graphic 2">
            <a:extLst>
              <a:ext uri="{FF2B5EF4-FFF2-40B4-BE49-F238E27FC236}">
                <a16:creationId xmlns:a16="http://schemas.microsoft.com/office/drawing/2014/main" id="{32AB51EC-679D-D9EF-A8AF-701046B781A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52273" y="2443178"/>
            <a:ext cx="11087455" cy="2322372"/>
          </a:xfrm>
          <a:prstGeom prst="rect">
            <a:avLst/>
          </a:prstGeom>
        </p:spPr>
      </p:pic>
    </p:spTree>
    <p:extLst>
      <p:ext uri="{BB962C8B-B14F-4D97-AF65-F5344CB8AC3E}">
        <p14:creationId xmlns:p14="http://schemas.microsoft.com/office/powerpoint/2010/main" val="1233089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6"/>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36" name="Google Shape;536;p16"/>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16</a:t>
            </a:r>
            <a:endParaRPr/>
          </a:p>
        </p:txBody>
      </p:sp>
      <p:cxnSp>
        <p:nvCxnSpPr>
          <p:cNvPr id="537" name="Google Shape;537;p16"/>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538" name="Google Shape;538;p16"/>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39" name="Google Shape;539;p16"/>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0" name="Google Shape;540;p16"/>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1" name="Google Shape;541;p16"/>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2" name="Google Shape;542;p16"/>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3" name="Google Shape;543;p16"/>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4" name="Google Shape;544;p16"/>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5" name="Google Shape;545;p16"/>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6" name="Google Shape;546;p16"/>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7" name="Google Shape;547;p16"/>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48" name="Google Shape;548;p16"/>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49" name="Google Shape;549;p16"/>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0" name="Google Shape;550;p16"/>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51" name="Google Shape;551;p16"/>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52" name="Google Shape;552;p16"/>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dirty="0">
                <a:solidFill>
                  <a:srgbClr val="3F41CB"/>
                </a:solidFill>
                <a:latin typeface="Arial Hebrew"/>
                <a:ea typeface="Arial Hebrew"/>
                <a:cs typeface="Arial Hebrew"/>
                <a:sym typeface="Arial Hebrew"/>
              </a:rPr>
              <a:t>Proposed Model</a:t>
            </a:r>
            <a:endParaRPr dirty="0">
              <a:solidFill>
                <a:srgbClr val="3F41CB"/>
              </a:solidFill>
            </a:endParaRPr>
          </a:p>
        </p:txBody>
      </p:sp>
      <p:pic>
        <p:nvPicPr>
          <p:cNvPr id="553" name="Google Shape;553;p16"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554" name="Google Shape;554;p16"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555" name="Google Shape;555;p16"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556" name="Google Shape;556;p16"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557" name="Google Shape;557;p16"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58" name="Google Shape;558;p16"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559" name="Google Shape;559;p16"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3" name="Graphic 2">
            <a:extLst>
              <a:ext uri="{FF2B5EF4-FFF2-40B4-BE49-F238E27FC236}">
                <a16:creationId xmlns:a16="http://schemas.microsoft.com/office/drawing/2014/main" id="{5EF3FEDC-DB8A-2812-B324-30BCCD1ECA5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52284" y="2286255"/>
            <a:ext cx="11087433" cy="25861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7"/>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568" name="Google Shape;568;p17"/>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17</a:t>
            </a:r>
            <a:endParaRPr/>
          </a:p>
        </p:txBody>
      </p:sp>
      <p:cxnSp>
        <p:nvCxnSpPr>
          <p:cNvPr id="569" name="Google Shape;569;p17"/>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570" name="Google Shape;570;p17"/>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1" name="Google Shape;571;p17"/>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2" name="Google Shape;572;p17"/>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3" name="Google Shape;573;p17"/>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4" name="Google Shape;574;p17"/>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5" name="Google Shape;575;p17"/>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6" name="Google Shape;576;p17"/>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7" name="Google Shape;577;p17"/>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78" name="Google Shape;578;p17"/>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79" name="Google Shape;579;p17"/>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80" name="Google Shape;580;p17"/>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81" name="Google Shape;581;p17"/>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82" name="Google Shape;582;p17"/>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583" name="Google Shape;583;p17"/>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584" name="Google Shape;584;p17"/>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dirty="0">
                <a:solidFill>
                  <a:srgbClr val="55BE6A"/>
                </a:solidFill>
                <a:latin typeface="Arial Hebrew"/>
                <a:ea typeface="Arial Hebrew"/>
                <a:cs typeface="Arial Hebrew"/>
                <a:sym typeface="Arial Hebrew"/>
              </a:rPr>
              <a:t>Results</a:t>
            </a:r>
            <a:endParaRPr sz="2800" b="1" dirty="0">
              <a:solidFill>
                <a:srgbClr val="55BE6A"/>
              </a:solidFill>
              <a:latin typeface="Arial Hebrew"/>
              <a:ea typeface="Arial Hebrew"/>
              <a:cs typeface="Arial Hebrew"/>
              <a:sym typeface="Arial Hebrew"/>
            </a:endParaRPr>
          </a:p>
        </p:txBody>
      </p:sp>
      <p:pic>
        <p:nvPicPr>
          <p:cNvPr id="585" name="Google Shape;585;p17"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586" name="Google Shape;586;p17"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587" name="Google Shape;587;p17"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588" name="Google Shape;588;p17"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589" name="Google Shape;589;p17"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590" name="Google Shape;590;p17"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591" name="Google Shape;591;p17"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pSp>
        <p:nvGrpSpPr>
          <p:cNvPr id="36" name="Group 35">
            <a:extLst>
              <a:ext uri="{FF2B5EF4-FFF2-40B4-BE49-F238E27FC236}">
                <a16:creationId xmlns:a16="http://schemas.microsoft.com/office/drawing/2014/main" id="{DD7C46FB-C8AD-A4AD-051C-4E721464675E}"/>
              </a:ext>
            </a:extLst>
          </p:cNvPr>
          <p:cNvGrpSpPr/>
          <p:nvPr/>
        </p:nvGrpSpPr>
        <p:grpSpPr>
          <a:xfrm>
            <a:off x="989987" y="2141437"/>
            <a:ext cx="10541613" cy="3210127"/>
            <a:chOff x="895602" y="1762699"/>
            <a:chExt cx="10541613" cy="3210127"/>
          </a:xfrm>
        </p:grpSpPr>
        <p:sp>
          <p:nvSpPr>
            <p:cNvPr id="35" name="Circle: Hollow 34">
              <a:extLst>
                <a:ext uri="{FF2B5EF4-FFF2-40B4-BE49-F238E27FC236}">
                  <a16:creationId xmlns:a16="http://schemas.microsoft.com/office/drawing/2014/main" id="{AD4E559D-5A71-CCBA-996F-A9D414FC7B54}"/>
                </a:ext>
              </a:extLst>
            </p:cNvPr>
            <p:cNvSpPr>
              <a:spLocks noChangeAspect="1"/>
            </p:cNvSpPr>
            <p:nvPr/>
          </p:nvSpPr>
          <p:spPr>
            <a:xfrm>
              <a:off x="4396551" y="1762699"/>
              <a:ext cx="3210127" cy="3210127"/>
            </a:xfrm>
            <a:prstGeom prst="donut">
              <a:avLst>
                <a:gd name="adj" fmla="val 4956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Google Shape;589;p17" descr="Immagine che contiene simbolo, Carattere, Elementi grafici, design&#10;&#10;Il contenuto generato dall'IA potrebbe non essere corretto.">
              <a:extLst>
                <a:ext uri="{FF2B5EF4-FFF2-40B4-BE49-F238E27FC236}">
                  <a16:creationId xmlns:a16="http://schemas.microsoft.com/office/drawing/2014/main" id="{5025BBAF-321D-74BF-E8B1-8CF0F1A40007}"/>
                </a:ext>
              </a:extLst>
            </p:cNvPr>
            <p:cNvPicPr preferRelativeResize="0">
              <a:picLocks noChangeAspect="1"/>
            </p:cNvPicPr>
            <p:nvPr/>
          </p:nvPicPr>
          <p:blipFill rotWithShape="1">
            <a:blip r:embed="rId7">
              <a:alphaModFix amt="85000"/>
            </a:blip>
            <a:srcRect/>
            <a:stretch/>
          </p:blipFill>
          <p:spPr>
            <a:xfrm>
              <a:off x="5018465" y="2426498"/>
              <a:ext cx="1966298" cy="1763991"/>
            </a:xfrm>
            <a:prstGeom prst="rect">
              <a:avLst/>
            </a:prstGeom>
            <a:noFill/>
            <a:ln>
              <a:noFill/>
            </a:ln>
          </p:spPr>
        </p:pic>
        <p:sp>
          <p:nvSpPr>
            <p:cNvPr id="18" name="Circle: Hollow 17">
              <a:extLst>
                <a:ext uri="{FF2B5EF4-FFF2-40B4-BE49-F238E27FC236}">
                  <a16:creationId xmlns:a16="http://schemas.microsoft.com/office/drawing/2014/main" id="{869A4619-47BC-F720-AB97-EFAA921B7000}"/>
                </a:ext>
              </a:extLst>
            </p:cNvPr>
            <p:cNvSpPr>
              <a:spLocks noChangeAspect="1"/>
            </p:cNvSpPr>
            <p:nvPr/>
          </p:nvSpPr>
          <p:spPr>
            <a:xfrm>
              <a:off x="4396551" y="1762699"/>
              <a:ext cx="3210127" cy="3210127"/>
            </a:xfrm>
            <a:prstGeom prst="donut">
              <a:avLst>
                <a:gd name="adj" fmla="val 12590"/>
              </a:avLst>
            </a:prstGeom>
            <a:solidFill>
              <a:srgbClr val="55BE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0E795508-E74B-9858-7A1C-164A00B1CD95}"/>
                </a:ext>
              </a:extLst>
            </p:cNvPr>
            <p:cNvSpPr/>
            <p:nvPr/>
          </p:nvSpPr>
          <p:spPr>
            <a:xfrm>
              <a:off x="8126796" y="2427623"/>
              <a:ext cx="3310419"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Minor Errors </a:t>
              </a:r>
              <a:r>
                <a:rPr lang="en-US" sz="1600" dirty="0">
                  <a:solidFill>
                    <a:schemeClr val="tx1"/>
                  </a:solidFill>
                </a:rPr>
                <a:t>&amp; </a:t>
              </a:r>
              <a:r>
                <a:rPr lang="en-US" sz="1600" b="1" dirty="0">
                  <a:solidFill>
                    <a:schemeClr val="tx1"/>
                  </a:solidFill>
                </a:rPr>
                <a:t>Split Squat Confusion </a:t>
              </a:r>
              <a:r>
                <a:rPr lang="en-US" sz="1600" dirty="0">
                  <a:solidFill>
                    <a:schemeClr val="tx1"/>
                  </a:solidFill>
                </a:rPr>
                <a:t>for the </a:t>
              </a:r>
              <a:r>
                <a:rPr lang="en-US" sz="1600" b="1" dirty="0">
                  <a:solidFill>
                    <a:srgbClr val="55BE6A"/>
                  </a:solidFill>
                </a:rPr>
                <a:t>6-Class Model</a:t>
              </a:r>
            </a:p>
          </p:txBody>
        </p:sp>
        <p:sp>
          <p:nvSpPr>
            <p:cNvPr id="21" name="Rectangle 20">
              <a:extLst>
                <a:ext uri="{FF2B5EF4-FFF2-40B4-BE49-F238E27FC236}">
                  <a16:creationId xmlns:a16="http://schemas.microsoft.com/office/drawing/2014/main" id="{7EFC8E60-E87F-5BFB-8E7F-609B75740D38}"/>
                </a:ext>
              </a:extLst>
            </p:cNvPr>
            <p:cNvSpPr/>
            <p:nvPr/>
          </p:nvSpPr>
          <p:spPr>
            <a:xfrm>
              <a:off x="8126796" y="3711734"/>
              <a:ext cx="2980832"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Areas of </a:t>
              </a:r>
            </a:p>
            <a:p>
              <a:r>
                <a:rPr lang="en-US" sz="1600" b="1" dirty="0">
                  <a:solidFill>
                    <a:srgbClr val="55BE6A"/>
                  </a:solidFill>
                </a:rPr>
                <a:t>Improvements </a:t>
              </a:r>
              <a:r>
                <a:rPr lang="en-US" sz="1600" dirty="0">
                  <a:solidFill>
                    <a:schemeClr val="tx1"/>
                  </a:solidFill>
                </a:rPr>
                <a:t>remain</a:t>
              </a:r>
              <a:endParaRPr lang="en-US" sz="1600" dirty="0">
                <a:solidFill>
                  <a:srgbClr val="55BE6A"/>
                </a:solidFill>
              </a:endParaRPr>
            </a:p>
          </p:txBody>
        </p:sp>
        <p:sp>
          <p:nvSpPr>
            <p:cNvPr id="22" name="Rectangle 21">
              <a:extLst>
                <a:ext uri="{FF2B5EF4-FFF2-40B4-BE49-F238E27FC236}">
                  <a16:creationId xmlns:a16="http://schemas.microsoft.com/office/drawing/2014/main" id="{30F9CE64-1C69-D13C-BB92-12D11627D03A}"/>
                </a:ext>
              </a:extLst>
            </p:cNvPr>
            <p:cNvSpPr/>
            <p:nvPr/>
          </p:nvSpPr>
          <p:spPr>
            <a:xfrm>
              <a:off x="895602" y="2427623"/>
              <a:ext cx="2980832"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3" algn="r"/>
              <a:r>
                <a:rPr lang="en-US" sz="1600" b="1" dirty="0">
                  <a:solidFill>
                    <a:srgbClr val="55BE6A"/>
                  </a:solidFill>
                </a:rPr>
                <a:t>99%</a:t>
              </a:r>
              <a:r>
                <a:rPr lang="en-US" sz="1600" b="1" dirty="0">
                  <a:solidFill>
                    <a:srgbClr val="2A3990"/>
                  </a:solidFill>
                </a:rPr>
                <a:t> </a:t>
              </a:r>
              <a:r>
                <a:rPr lang="en-US" sz="1600" b="1" dirty="0">
                  <a:solidFill>
                    <a:schemeClr val="tx1"/>
                  </a:solidFill>
                </a:rPr>
                <a:t>Accuracy</a:t>
              </a:r>
              <a:r>
                <a:rPr lang="en-US" sz="1600" dirty="0">
                  <a:solidFill>
                    <a:schemeClr val="tx1"/>
                  </a:solidFill>
                </a:rPr>
                <a:t> </a:t>
              </a:r>
            </a:p>
            <a:p>
              <a:pPr lvl="3" algn="r"/>
              <a:r>
                <a:rPr lang="en-US" sz="1600" dirty="0">
                  <a:solidFill>
                    <a:schemeClr val="tx1"/>
                  </a:solidFill>
                </a:rPr>
                <a:t>on the final </a:t>
              </a:r>
              <a:r>
                <a:rPr lang="en-US" sz="1600" b="1" dirty="0">
                  <a:solidFill>
                    <a:schemeClr val="tx1"/>
                  </a:solidFill>
                </a:rPr>
                <a:t>Test Set</a:t>
              </a:r>
              <a:endParaRPr lang="en-US" sz="1600" b="1" dirty="0">
                <a:solidFill>
                  <a:srgbClr val="000000"/>
                </a:solidFill>
              </a:endParaRPr>
            </a:p>
          </p:txBody>
        </p:sp>
        <p:sp>
          <p:nvSpPr>
            <p:cNvPr id="23" name="Rectangle 22">
              <a:extLst>
                <a:ext uri="{FF2B5EF4-FFF2-40B4-BE49-F238E27FC236}">
                  <a16:creationId xmlns:a16="http://schemas.microsoft.com/office/drawing/2014/main" id="{A9F4A706-5022-0210-FC35-4C5C64F26FB8}"/>
                </a:ext>
              </a:extLst>
            </p:cNvPr>
            <p:cNvSpPr/>
            <p:nvPr/>
          </p:nvSpPr>
          <p:spPr>
            <a:xfrm>
              <a:off x="895602" y="3711734"/>
              <a:ext cx="2980832" cy="596166"/>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Robust</a:t>
              </a:r>
              <a:r>
                <a:rPr lang="en-US" sz="1600" dirty="0">
                  <a:solidFill>
                    <a:schemeClr val="tx1"/>
                  </a:solidFill>
                </a:rPr>
                <a:t> Real-Time </a:t>
              </a:r>
            </a:p>
            <a:p>
              <a:pPr algn="r"/>
              <a:r>
                <a:rPr lang="en-US" sz="1600" b="1" dirty="0">
                  <a:solidFill>
                    <a:srgbClr val="55BE6A"/>
                  </a:solidFill>
                </a:rPr>
                <a:t>3-Class Model </a:t>
              </a:r>
              <a:r>
                <a:rPr lang="en-US" sz="1600" b="1" dirty="0">
                  <a:solidFill>
                    <a:schemeClr val="tx1"/>
                  </a:solidFill>
                </a:rPr>
                <a:t>Classification</a:t>
              </a:r>
              <a:endParaRPr lang="en-US" sz="1200" b="1" dirty="0">
                <a:solidFill>
                  <a:schemeClr val="tx1"/>
                </a:solidFill>
              </a:endParaRPr>
            </a:p>
          </p:txBody>
        </p:sp>
        <p:cxnSp>
          <p:nvCxnSpPr>
            <p:cNvPr id="24" name="Straight Connector 23">
              <a:extLst>
                <a:ext uri="{FF2B5EF4-FFF2-40B4-BE49-F238E27FC236}">
                  <a16:creationId xmlns:a16="http://schemas.microsoft.com/office/drawing/2014/main" id="{599FFA08-7374-8389-6C7C-97FB3522E347}"/>
                </a:ext>
              </a:extLst>
            </p:cNvPr>
            <p:cNvCxnSpPr>
              <a:cxnSpLocks/>
              <a:stCxn id="25" idx="3"/>
            </p:cNvCxnSpPr>
            <p:nvPr/>
          </p:nvCxnSpPr>
          <p:spPr>
            <a:xfrm>
              <a:off x="3876434" y="3023791"/>
              <a:ext cx="680623" cy="18439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EBE45A0-EEA3-DAFF-D36D-B9EFF2CEDD31}"/>
                </a:ext>
              </a:extLst>
            </p:cNvPr>
            <p:cNvSpPr/>
            <p:nvPr/>
          </p:nvSpPr>
          <p:spPr>
            <a:xfrm>
              <a:off x="895602" y="302379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sp>
          <p:nvSpPr>
            <p:cNvPr id="26" name="Rectangle 25">
              <a:extLst>
                <a:ext uri="{FF2B5EF4-FFF2-40B4-BE49-F238E27FC236}">
                  <a16:creationId xmlns:a16="http://schemas.microsoft.com/office/drawing/2014/main" id="{EEDF04C5-1DB6-E1AD-D6D2-AAF0FA9398FF}"/>
                </a:ext>
              </a:extLst>
            </p:cNvPr>
            <p:cNvSpPr/>
            <p:nvPr/>
          </p:nvSpPr>
          <p:spPr>
            <a:xfrm>
              <a:off x="895602" y="430790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sp>
          <p:nvSpPr>
            <p:cNvPr id="27" name="Rectangle 26">
              <a:extLst>
                <a:ext uri="{FF2B5EF4-FFF2-40B4-BE49-F238E27FC236}">
                  <a16:creationId xmlns:a16="http://schemas.microsoft.com/office/drawing/2014/main" id="{708BD086-6404-ED8B-E700-1E6B956FE10A}"/>
                </a:ext>
              </a:extLst>
            </p:cNvPr>
            <p:cNvSpPr/>
            <p:nvPr/>
          </p:nvSpPr>
          <p:spPr>
            <a:xfrm>
              <a:off x="8126795" y="302379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sp>
          <p:nvSpPr>
            <p:cNvPr id="28" name="Rectangle 27">
              <a:extLst>
                <a:ext uri="{FF2B5EF4-FFF2-40B4-BE49-F238E27FC236}">
                  <a16:creationId xmlns:a16="http://schemas.microsoft.com/office/drawing/2014/main" id="{23F6E83C-9F57-A48F-FCA3-04A12455FD7E}"/>
                </a:ext>
              </a:extLst>
            </p:cNvPr>
            <p:cNvSpPr/>
            <p:nvPr/>
          </p:nvSpPr>
          <p:spPr>
            <a:xfrm>
              <a:off x="8126795" y="4307900"/>
              <a:ext cx="2980832" cy="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solidFill>
                  <a:srgbClr val="000000"/>
                </a:solidFill>
              </a:endParaRPr>
            </a:p>
          </p:txBody>
        </p:sp>
        <p:cxnSp>
          <p:nvCxnSpPr>
            <p:cNvPr id="29" name="Straight Connector 28">
              <a:extLst>
                <a:ext uri="{FF2B5EF4-FFF2-40B4-BE49-F238E27FC236}">
                  <a16:creationId xmlns:a16="http://schemas.microsoft.com/office/drawing/2014/main" id="{1EA5FF3F-9C8C-6063-5EBF-4D8C4C61AC9D}"/>
                </a:ext>
              </a:extLst>
            </p:cNvPr>
            <p:cNvCxnSpPr>
              <a:cxnSpLocks/>
              <a:stCxn id="26" idx="3"/>
            </p:cNvCxnSpPr>
            <p:nvPr/>
          </p:nvCxnSpPr>
          <p:spPr>
            <a:xfrm flipV="1">
              <a:off x="3876434" y="3920015"/>
              <a:ext cx="798583" cy="38788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0EE89E-ED4F-C02F-8C98-77477E0EB510}"/>
                </a:ext>
              </a:extLst>
            </p:cNvPr>
            <p:cNvCxnSpPr>
              <a:cxnSpLocks/>
              <a:endCxn id="28" idx="1"/>
            </p:cNvCxnSpPr>
            <p:nvPr/>
          </p:nvCxnSpPr>
          <p:spPr>
            <a:xfrm>
              <a:off x="7336301" y="3920015"/>
              <a:ext cx="790494" cy="38788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E52F44-F81A-0E3D-8ACD-7DF2089D7082}"/>
                </a:ext>
              </a:extLst>
            </p:cNvPr>
            <p:cNvCxnSpPr>
              <a:cxnSpLocks/>
              <a:stCxn id="27" idx="1"/>
            </p:cNvCxnSpPr>
            <p:nvPr/>
          </p:nvCxnSpPr>
          <p:spPr>
            <a:xfrm flipH="1">
              <a:off x="7446172" y="3023791"/>
              <a:ext cx="680623" cy="18439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8"/>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600" name="Google Shape;600;p18"/>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18</a:t>
            </a:r>
            <a:endParaRPr/>
          </a:p>
        </p:txBody>
      </p:sp>
      <p:cxnSp>
        <p:nvCxnSpPr>
          <p:cNvPr id="601" name="Google Shape;601;p18"/>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602" name="Google Shape;602;p18"/>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3" name="Google Shape;603;p18"/>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04" name="Google Shape;604;p18"/>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5" name="Google Shape;605;p18"/>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06" name="Google Shape;606;p18"/>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7" name="Google Shape;607;p18"/>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08" name="Google Shape;608;p18"/>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09" name="Google Shape;609;p18"/>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0" name="Google Shape;610;p18"/>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11" name="Google Shape;611;p18"/>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2" name="Google Shape;612;p18"/>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13" name="Google Shape;613;p18"/>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4" name="Google Shape;614;p18"/>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615" name="Google Shape;615;p18"/>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616" name="Google Shape;616;p18"/>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0A1B0"/>
                </a:solidFill>
                <a:latin typeface="Arial Hebrew"/>
                <a:ea typeface="Arial Hebrew"/>
                <a:cs typeface="Arial Hebrew"/>
                <a:sym typeface="Arial Hebrew"/>
              </a:rPr>
              <a:t>Quality Evaluation</a:t>
            </a:r>
            <a:endParaRPr/>
          </a:p>
        </p:txBody>
      </p:sp>
      <p:pic>
        <p:nvPicPr>
          <p:cNvPr id="617" name="Google Shape;617;p18"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618" name="Google Shape;618;p18"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619" name="Google Shape;619;p18"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620" name="Google Shape;620;p18"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621" name="Google Shape;621;p18"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622" name="Google Shape;622;p18"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623" name="Google Shape;623;p18"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624" name="Google Shape;624;p18"/>
          <p:cNvSpPr txBox="1"/>
          <p:nvPr/>
        </p:nvSpPr>
        <p:spPr>
          <a:xfrm>
            <a:off x="578765" y="1245916"/>
            <a:ext cx="106762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a:solidFill>
                  <a:srgbClr val="3F3F3F"/>
                </a:solidFill>
                <a:latin typeface="Arial Hebrew"/>
                <a:ea typeface="Arial Hebrew"/>
                <a:cs typeface="Arial Hebrew"/>
                <a:sym typeface="Arial Hebrew"/>
              </a:rPr>
              <a:t>Rule based algorithm</a:t>
            </a:r>
            <a:endParaRPr/>
          </a:p>
        </p:txBody>
      </p:sp>
      <p:sp>
        <p:nvSpPr>
          <p:cNvPr id="625" name="Google Shape;625;p18"/>
          <p:cNvSpPr/>
          <p:nvPr/>
        </p:nvSpPr>
        <p:spPr>
          <a:xfrm>
            <a:off x="252304" y="2035115"/>
            <a:ext cx="4339224" cy="435505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18"/>
          <p:cNvSpPr/>
          <p:nvPr/>
        </p:nvSpPr>
        <p:spPr>
          <a:xfrm>
            <a:off x="3858276" y="1108525"/>
            <a:ext cx="4339224" cy="435505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18"/>
          <p:cNvSpPr/>
          <p:nvPr/>
        </p:nvSpPr>
        <p:spPr>
          <a:xfrm>
            <a:off x="7638597" y="2025841"/>
            <a:ext cx="4339224" cy="435505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18"/>
          <p:cNvSpPr txBox="1"/>
          <p:nvPr/>
        </p:nvSpPr>
        <p:spPr>
          <a:xfrm>
            <a:off x="705375" y="5560279"/>
            <a:ext cx="343308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Function 1 - </a:t>
            </a:r>
            <a:r>
              <a:rPr lang="en-GB" sz="1800" b="1">
                <a:solidFill>
                  <a:srgbClr val="3F3F3F"/>
                </a:solidFill>
                <a:latin typeface="Arial Hebrew"/>
                <a:ea typeface="Arial Hebrew"/>
                <a:cs typeface="Arial Hebrew"/>
                <a:sym typeface="Arial Hebrew"/>
              </a:rPr>
              <a:t>angle</a:t>
            </a:r>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computation</a:t>
            </a:r>
            <a:endParaRPr/>
          </a:p>
        </p:txBody>
      </p:sp>
      <p:sp>
        <p:nvSpPr>
          <p:cNvPr id="629" name="Google Shape;629;p18"/>
          <p:cNvSpPr txBox="1"/>
          <p:nvPr/>
        </p:nvSpPr>
        <p:spPr>
          <a:xfrm>
            <a:off x="4475726" y="4283880"/>
            <a:ext cx="323787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Function 2 - </a:t>
            </a:r>
            <a:r>
              <a:rPr lang="en-GB" sz="1800" b="1">
                <a:solidFill>
                  <a:srgbClr val="3F3F3F"/>
                </a:solidFill>
                <a:latin typeface="Arial Hebrew"/>
                <a:ea typeface="Arial Hebrew"/>
                <a:cs typeface="Arial Hebrew"/>
                <a:sym typeface="Arial Hebrew"/>
              </a:rPr>
              <a:t>trends</a:t>
            </a:r>
            <a:r>
              <a:rPr lang="en-GB" sz="1800">
                <a:solidFill>
                  <a:srgbClr val="3F3F3F"/>
                </a:solidFill>
                <a:latin typeface="Arial Hebrew"/>
                <a:ea typeface="Arial Hebrew"/>
                <a:cs typeface="Arial Hebrew"/>
                <a:sym typeface="Arial Hebrew"/>
              </a:rPr>
              <a:t> evaluation and local </a:t>
            </a:r>
            <a:r>
              <a:rPr lang="en-GB" sz="1800" b="1">
                <a:solidFill>
                  <a:srgbClr val="3F3F3F"/>
                </a:solidFill>
                <a:latin typeface="Arial Hebrew"/>
                <a:ea typeface="Arial Hebrew"/>
                <a:cs typeface="Arial Hebrew"/>
                <a:sym typeface="Arial Hebrew"/>
              </a:rPr>
              <a:t>minimum</a:t>
            </a:r>
            <a:r>
              <a:rPr lang="en-GB" sz="1800">
                <a:solidFill>
                  <a:srgbClr val="3F3F3F"/>
                </a:solidFill>
                <a:latin typeface="Arial Hebrew"/>
                <a:ea typeface="Arial Hebrew"/>
                <a:cs typeface="Arial Hebrew"/>
                <a:sym typeface="Arial Hebrew"/>
              </a:rPr>
              <a:t> computation</a:t>
            </a:r>
            <a:endParaRPr/>
          </a:p>
        </p:txBody>
      </p:sp>
      <p:sp>
        <p:nvSpPr>
          <p:cNvPr id="630" name="Google Shape;630;p18"/>
          <p:cNvSpPr txBox="1"/>
          <p:nvPr/>
        </p:nvSpPr>
        <p:spPr>
          <a:xfrm>
            <a:off x="8127197" y="5011919"/>
            <a:ext cx="336672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Function 3 - general function which make the evaluation through pre-set </a:t>
            </a:r>
            <a:r>
              <a:rPr lang="en-GB" sz="1800" b="1">
                <a:solidFill>
                  <a:srgbClr val="3F3F3F"/>
                </a:solidFill>
                <a:latin typeface="Arial Hebrew"/>
                <a:ea typeface="Arial Hebrew"/>
                <a:cs typeface="Arial Hebrew"/>
                <a:sym typeface="Arial Hebrew"/>
              </a:rPr>
              <a:t>threshold</a:t>
            </a:r>
            <a:r>
              <a:rPr lang="en-GB" sz="1800">
                <a:solidFill>
                  <a:srgbClr val="3F3F3F"/>
                </a:solidFill>
                <a:latin typeface="Arial Hebrew"/>
                <a:ea typeface="Arial Hebrew"/>
                <a:cs typeface="Arial Hebrew"/>
                <a:sym typeface="Arial Hebrew"/>
              </a:rPr>
              <a:t> values.</a:t>
            </a:r>
            <a:endParaRPr/>
          </a:p>
        </p:txBody>
      </p:sp>
      <p:pic>
        <p:nvPicPr>
          <p:cNvPr id="631" name="Google Shape;631;p18" descr="Immagine che contiene diagramma, schermata, design&#10;&#10;Il contenuto generato dall'IA potrebbe non essere corretto."/>
          <p:cNvPicPr preferRelativeResize="0"/>
          <p:nvPr/>
        </p:nvPicPr>
        <p:blipFill rotWithShape="1">
          <a:blip r:embed="rId10">
            <a:alphaModFix/>
          </a:blip>
          <a:srcRect/>
          <a:stretch/>
        </p:blipFill>
        <p:spPr>
          <a:xfrm>
            <a:off x="1065434" y="2495951"/>
            <a:ext cx="2472012" cy="2880770"/>
          </a:xfrm>
          <a:prstGeom prst="rect">
            <a:avLst/>
          </a:prstGeom>
          <a:noFill/>
          <a:ln>
            <a:noFill/>
          </a:ln>
        </p:spPr>
      </p:pic>
      <p:pic>
        <p:nvPicPr>
          <p:cNvPr id="632" name="Google Shape;632;p18" descr="Immagine che contiene linea, diagramma, Diagramma&#10;&#10;Il contenuto generato dall'IA potrebbe non essere corretto."/>
          <p:cNvPicPr preferRelativeResize="0"/>
          <p:nvPr/>
        </p:nvPicPr>
        <p:blipFill rotWithShape="1">
          <a:blip r:embed="rId11">
            <a:alphaModFix/>
          </a:blip>
          <a:srcRect/>
          <a:stretch/>
        </p:blipFill>
        <p:spPr>
          <a:xfrm>
            <a:off x="4834890" y="1650790"/>
            <a:ext cx="2482877" cy="2482877"/>
          </a:xfrm>
          <a:prstGeom prst="rect">
            <a:avLst/>
          </a:prstGeom>
          <a:noFill/>
          <a:ln>
            <a:noFill/>
          </a:ln>
        </p:spPr>
      </p:pic>
      <p:pic>
        <p:nvPicPr>
          <p:cNvPr id="633" name="Google Shape;633;p18" descr="Immagine che contiene silhouette, illustrazione, arte&#10;&#10;Il contenuto generato dall'IA potrebbe non essere corretto."/>
          <p:cNvPicPr preferRelativeResize="0"/>
          <p:nvPr/>
        </p:nvPicPr>
        <p:blipFill rotWithShape="1">
          <a:blip r:embed="rId12">
            <a:alphaModFix/>
          </a:blip>
          <a:srcRect l="35627" t="24073" r="30444"/>
          <a:stretch/>
        </p:blipFill>
        <p:spPr>
          <a:xfrm>
            <a:off x="8966816" y="2411392"/>
            <a:ext cx="1945718" cy="2600527"/>
          </a:xfrm>
          <a:prstGeom prst="rect">
            <a:avLst/>
          </a:prstGeom>
          <a:noFill/>
          <a:ln>
            <a:noFill/>
          </a:ln>
        </p:spPr>
      </p:pic>
      <p:sp>
        <p:nvSpPr>
          <p:cNvPr id="634" name="Google Shape;634;p18"/>
          <p:cNvSpPr/>
          <p:nvPr/>
        </p:nvSpPr>
        <p:spPr>
          <a:xfrm>
            <a:off x="8356430" y="3326846"/>
            <a:ext cx="3127825" cy="650285"/>
          </a:xfrm>
          <a:prstGeom prst="rect">
            <a:avLst/>
          </a:prstGeom>
          <a:solidFill>
            <a:srgbClr val="F2BCCC">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18"/>
          <p:cNvSpPr/>
          <p:nvPr/>
        </p:nvSpPr>
        <p:spPr>
          <a:xfrm>
            <a:off x="8363908" y="3998603"/>
            <a:ext cx="3127825" cy="650285"/>
          </a:xfrm>
          <a:prstGeom prst="rect">
            <a:avLst/>
          </a:prstGeom>
          <a:solidFill>
            <a:srgbClr val="92D050">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6" name="Google Shape;636;p18" descr="Immagine che contiene Arte bambini, disegno, arte, schizzo&#10;&#10;Il contenuto generato dall'IA potrebbe non essere corretto."/>
          <p:cNvPicPr preferRelativeResize="0"/>
          <p:nvPr/>
        </p:nvPicPr>
        <p:blipFill rotWithShape="1">
          <a:blip r:embed="rId13">
            <a:alphaModFix/>
          </a:blip>
          <a:srcRect/>
          <a:stretch/>
        </p:blipFill>
        <p:spPr>
          <a:xfrm>
            <a:off x="10672569" y="4102878"/>
            <a:ext cx="479929" cy="463432"/>
          </a:xfrm>
          <a:prstGeom prst="rect">
            <a:avLst/>
          </a:prstGeom>
          <a:noFill/>
          <a:ln>
            <a:noFill/>
          </a:ln>
        </p:spPr>
      </p:pic>
      <p:pic>
        <p:nvPicPr>
          <p:cNvPr id="637" name="Google Shape;637;p18" descr="Immagine che contiene simbolo, cerchio, arte&#10;&#10;Il contenuto generato dall'IA potrebbe non essere corretto."/>
          <p:cNvPicPr preferRelativeResize="0"/>
          <p:nvPr/>
        </p:nvPicPr>
        <p:blipFill rotWithShape="1">
          <a:blip r:embed="rId14">
            <a:alphaModFix/>
          </a:blip>
          <a:srcRect/>
          <a:stretch/>
        </p:blipFill>
        <p:spPr>
          <a:xfrm>
            <a:off x="10677617" y="3407544"/>
            <a:ext cx="495970" cy="495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p:nvPr/>
        </p:nvSpPr>
        <p:spPr>
          <a:xfrm>
            <a:off x="563525" y="467832"/>
            <a:ext cx="695741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Arial Hebrew"/>
              <a:buNone/>
            </a:pPr>
            <a:r>
              <a:rPr lang="en-GB" sz="2800">
                <a:solidFill>
                  <a:srgbClr val="3F3F3F"/>
                </a:solidFill>
                <a:latin typeface="Arial Hebrew"/>
                <a:ea typeface="Arial Hebrew"/>
                <a:cs typeface="Arial Hebrew"/>
                <a:sym typeface="Arial Hebrew"/>
              </a:rPr>
              <a:t>1. Background and aim of the work</a:t>
            </a:r>
            <a:endParaRPr sz="1800">
              <a:solidFill>
                <a:schemeClr val="dk1"/>
              </a:solidFill>
              <a:latin typeface="Calibri"/>
              <a:ea typeface="Calibri"/>
              <a:cs typeface="Calibri"/>
              <a:sym typeface="Calibri"/>
            </a:endParaRPr>
          </a:p>
        </p:txBody>
      </p:sp>
      <p:sp>
        <p:nvSpPr>
          <p:cNvPr id="112" name="Google Shape;112;p3"/>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sz="180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Coluccino Edoardo, Freddo Sara, Girolami Francesca, Vogel Hannes</a:t>
            </a:r>
            <a:endParaRPr sz="1800">
              <a:solidFill>
                <a:schemeClr val="dk1"/>
              </a:solidFill>
              <a:latin typeface="Calibri"/>
              <a:ea typeface="Calibri"/>
              <a:cs typeface="Calibri"/>
              <a:sym typeface="Calibri"/>
            </a:endParaRPr>
          </a:p>
        </p:txBody>
      </p:sp>
      <p:sp>
        <p:nvSpPr>
          <p:cNvPr id="113" name="Google Shape;113;p3"/>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Times New Roman"/>
              <a:buNone/>
            </a:pPr>
            <a:r>
              <a:rPr lang="en-GB" sz="1000">
                <a:solidFill>
                  <a:schemeClr val="dk1"/>
                </a:solidFill>
                <a:latin typeface="Times New Roman"/>
                <a:ea typeface="Times New Roman"/>
                <a:cs typeface="Times New Roman"/>
                <a:sym typeface="Times New Roman"/>
              </a:rPr>
              <a:t>Page 3</a:t>
            </a:r>
            <a:endParaRPr sz="1800">
              <a:solidFill>
                <a:schemeClr val="dk1"/>
              </a:solidFill>
              <a:latin typeface="Calibri"/>
              <a:ea typeface="Calibri"/>
              <a:cs typeface="Calibri"/>
              <a:sym typeface="Calibri"/>
            </a:endParaRPr>
          </a:p>
        </p:txBody>
      </p:sp>
      <p:cxnSp>
        <p:nvCxnSpPr>
          <p:cNvPr id="114" name="Google Shape;114;p3"/>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115" name="Google Shape;115;p3"/>
          <p:cNvSpPr txBox="1"/>
          <p:nvPr/>
        </p:nvSpPr>
        <p:spPr>
          <a:xfrm>
            <a:off x="563525" y="2223209"/>
            <a:ext cx="720887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GB" sz="1800" b="1" i="1">
                <a:solidFill>
                  <a:schemeClr val="dk1"/>
                </a:solidFill>
                <a:latin typeface="Calibri"/>
                <a:ea typeface="Calibri"/>
                <a:cs typeface="Calibri"/>
                <a:sym typeface="Calibri"/>
              </a:rPr>
              <a:t>Healthcare applications </a:t>
            </a:r>
            <a:r>
              <a:rPr lang="en-GB" sz="1800" i="1">
                <a:solidFill>
                  <a:schemeClr val="dk1"/>
                </a:solidFill>
                <a:latin typeface="Calibri"/>
                <a:ea typeface="Calibri"/>
                <a:cs typeface="Calibri"/>
                <a:sym typeface="Calibri"/>
              </a:rPr>
              <a:t>are rapidly evolving, especially with the integration of wearable technologies and computer vision systems. </a:t>
            </a:r>
            <a:endParaRPr sz="1800">
              <a:solidFill>
                <a:schemeClr val="dk1"/>
              </a:solidFill>
              <a:latin typeface="Calibri"/>
              <a:ea typeface="Calibri"/>
              <a:cs typeface="Calibri"/>
              <a:sym typeface="Calibri"/>
            </a:endParaRPr>
          </a:p>
        </p:txBody>
      </p:sp>
      <p:sp>
        <p:nvSpPr>
          <p:cNvPr id="116" name="Google Shape;116;p3"/>
          <p:cNvSpPr txBox="1"/>
          <p:nvPr/>
        </p:nvSpPr>
        <p:spPr>
          <a:xfrm>
            <a:off x="0" y="1311144"/>
            <a:ext cx="1219200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1800"/>
              <a:buFont typeface="Arial Hebrew"/>
              <a:buNone/>
            </a:pPr>
            <a:r>
              <a:rPr lang="en-GB" sz="1800" i="1">
                <a:solidFill>
                  <a:srgbClr val="3F3F3F"/>
                </a:solidFill>
                <a:latin typeface="Arial Hebrew"/>
                <a:ea typeface="Arial Hebrew"/>
                <a:cs typeface="Arial Hebrew"/>
                <a:sym typeface="Arial Hebrew"/>
              </a:rPr>
              <a:t>	TOWARDS SMARTER HEALTHCARE</a:t>
            </a:r>
            <a:endParaRPr sz="1800">
              <a:solidFill>
                <a:schemeClr val="dk1"/>
              </a:solidFill>
              <a:latin typeface="Calibri"/>
              <a:ea typeface="Calibri"/>
              <a:cs typeface="Calibri"/>
              <a:sym typeface="Calibri"/>
            </a:endParaRPr>
          </a:p>
        </p:txBody>
      </p:sp>
      <p:sp>
        <p:nvSpPr>
          <p:cNvPr id="117" name="Google Shape;117;p3"/>
          <p:cNvSpPr txBox="1"/>
          <p:nvPr/>
        </p:nvSpPr>
        <p:spPr>
          <a:xfrm>
            <a:off x="18872" y="3412273"/>
            <a:ext cx="1219200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1800"/>
              <a:buFont typeface="Arial Hebrew"/>
              <a:buNone/>
            </a:pPr>
            <a:r>
              <a:rPr lang="en-GB" sz="1800" i="1">
                <a:solidFill>
                  <a:srgbClr val="3F3F3F"/>
                </a:solidFill>
                <a:latin typeface="Arial Hebrew"/>
                <a:ea typeface="Arial Hebrew"/>
                <a:cs typeface="Arial Hebrew"/>
                <a:sym typeface="Arial Hebrew"/>
              </a:rPr>
              <a:t>	OUR IDEA</a:t>
            </a:r>
            <a:endParaRPr sz="1800">
              <a:solidFill>
                <a:schemeClr val="dk1"/>
              </a:solidFill>
              <a:latin typeface="Calibri"/>
              <a:ea typeface="Calibri"/>
              <a:cs typeface="Calibri"/>
              <a:sym typeface="Calibri"/>
            </a:endParaRPr>
          </a:p>
        </p:txBody>
      </p:sp>
      <p:sp>
        <p:nvSpPr>
          <p:cNvPr id="118" name="Google Shape;118;p3"/>
          <p:cNvSpPr txBox="1"/>
          <p:nvPr/>
        </p:nvSpPr>
        <p:spPr>
          <a:xfrm>
            <a:off x="563515" y="4008437"/>
            <a:ext cx="6828900" cy="21549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user-friendly app</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every-day instruments usage</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personalized</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low-cost</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100"/>
              <a:buFont typeface="Calibri"/>
              <a:buNone/>
            </a:pPr>
            <a:endParaRPr sz="1100" i="1">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Char char="-"/>
            </a:pPr>
            <a:r>
              <a:rPr lang="en-GB" sz="1800" i="1">
                <a:solidFill>
                  <a:schemeClr val="dk1"/>
                </a:solidFill>
                <a:latin typeface="Calibri"/>
                <a:ea typeface="Calibri"/>
                <a:cs typeface="Calibri"/>
                <a:sym typeface="Calibri"/>
              </a:rPr>
              <a:t>everywhere monitoring</a:t>
            </a:r>
            <a:endParaRPr sz="1800" i="1">
              <a:solidFill>
                <a:schemeClr val="dk1"/>
              </a:solidFill>
              <a:latin typeface="Calibri"/>
              <a:ea typeface="Calibri"/>
              <a:cs typeface="Calibri"/>
              <a:sym typeface="Calibri"/>
            </a:endParaRPr>
          </a:p>
        </p:txBody>
      </p:sp>
      <p:pic>
        <p:nvPicPr>
          <p:cNvPr id="119" name="Google Shape;119;p3" descr="Immagine che contiene schermata, testo&#10;&#10;Il contenuto generato dall'IA potrebbe non essere corretto."/>
          <p:cNvPicPr preferRelativeResize="0"/>
          <p:nvPr/>
        </p:nvPicPr>
        <p:blipFill rotWithShape="1">
          <a:blip r:embed="rId3">
            <a:alphaModFix/>
          </a:blip>
          <a:srcRect l="39841" t="1932" r="17127" b="12005"/>
          <a:stretch/>
        </p:blipFill>
        <p:spPr>
          <a:xfrm>
            <a:off x="7520940" y="2223209"/>
            <a:ext cx="3975100" cy="3940128"/>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9"/>
          <p:cNvSpPr txBox="1"/>
          <p:nvPr/>
        </p:nvSpPr>
        <p:spPr>
          <a:xfrm>
            <a:off x="7022127" y="2208467"/>
            <a:ext cx="4064000" cy="36929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i="1">
                <a:solidFill>
                  <a:srgbClr val="3F3F3F"/>
                </a:solidFill>
                <a:latin typeface="Arial Hebrew"/>
                <a:ea typeface="Arial Hebrew"/>
                <a:cs typeface="Arial Hebrew"/>
                <a:sym typeface="Arial Hebrew"/>
              </a:rPr>
              <a:t>Python</a:t>
            </a:r>
            <a:endParaRPr/>
          </a:p>
        </p:txBody>
      </p:sp>
      <p:sp>
        <p:nvSpPr>
          <p:cNvPr id="644" name="Google Shape;644;p19"/>
          <p:cNvSpPr txBox="1"/>
          <p:nvPr/>
        </p:nvSpPr>
        <p:spPr>
          <a:xfrm>
            <a:off x="1815180" y="2208466"/>
            <a:ext cx="4063999" cy="36929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i="1">
                <a:solidFill>
                  <a:srgbClr val="3F3F3F"/>
                </a:solidFill>
                <a:latin typeface="Arial Hebrew"/>
                <a:ea typeface="Arial Hebrew"/>
                <a:cs typeface="Arial Hebrew"/>
                <a:sym typeface="Arial Hebrew"/>
              </a:rPr>
              <a:t>HTML / CSS / JS</a:t>
            </a:r>
            <a:endParaRPr/>
          </a:p>
        </p:txBody>
      </p:sp>
      <p:sp>
        <p:nvSpPr>
          <p:cNvPr id="645" name="Google Shape;645;p19"/>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646" name="Google Shape;646;p19"/>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20</a:t>
            </a:r>
            <a:endParaRPr sz="1400" b="0" i="0" u="none" strike="noStrike" cap="none">
              <a:solidFill>
                <a:srgbClr val="000000"/>
              </a:solidFill>
              <a:latin typeface="Arial"/>
              <a:ea typeface="Arial"/>
              <a:cs typeface="Arial"/>
              <a:sym typeface="Arial"/>
            </a:endParaRPr>
          </a:p>
        </p:txBody>
      </p:sp>
      <p:cxnSp>
        <p:nvCxnSpPr>
          <p:cNvPr id="647" name="Google Shape;647;p19"/>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648" name="Google Shape;648;p19"/>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49" name="Google Shape;649;p19"/>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0" name="Google Shape;650;p19"/>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1" name="Google Shape;651;p19"/>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2" name="Google Shape;652;p19"/>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3" name="Google Shape;653;p19"/>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4" name="Google Shape;654;p19"/>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5" name="Google Shape;655;p19"/>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6" name="Google Shape;656;p19"/>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7" name="Google Shape;657;p19"/>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58" name="Google Shape;658;p19"/>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59" name="Google Shape;659;p19"/>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60" name="Google Shape;660;p19"/>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61" name="Google Shape;661;p19"/>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62" name="Google Shape;662;p19"/>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663" name="Google Shape;663;p19"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664" name="Google Shape;664;p19"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665" name="Google Shape;665;p19"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666" name="Google Shape;666;p19"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667" name="Google Shape;667;p19"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668" name="Google Shape;668;p19"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669" name="Google Shape;669;p19"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aphicFrame>
        <p:nvGraphicFramePr>
          <p:cNvPr id="670" name="Google Shape;670;p19"/>
          <p:cNvGraphicFramePr/>
          <p:nvPr/>
        </p:nvGraphicFramePr>
        <p:xfrm>
          <a:off x="1840390" y="1811448"/>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DB4D00"/>
                          </a:solidFill>
                          <a:latin typeface="Arial Hebrew"/>
                          <a:ea typeface="Arial Hebrew"/>
                          <a:cs typeface="Arial Hebrew"/>
                          <a:sym typeface="Arial Hebrew"/>
                        </a:rPr>
                        <a:t>FRONTEND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671" name="Google Shape;671;p19"/>
          <p:cNvGraphicFramePr/>
          <p:nvPr/>
        </p:nvGraphicFramePr>
        <p:xfrm>
          <a:off x="7031667" y="1811448"/>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DB4D00"/>
                          </a:solidFill>
                          <a:latin typeface="Arial Hebrew"/>
                          <a:ea typeface="Arial Hebrew"/>
                          <a:cs typeface="Arial Hebrew"/>
                          <a:sym typeface="Arial Hebrew"/>
                        </a:rPr>
                        <a:t>BACKEND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72" name="Google Shape;672;p19"/>
          <p:cNvSpPr txBox="1"/>
          <p:nvPr/>
        </p:nvSpPr>
        <p:spPr>
          <a:xfrm>
            <a:off x="1885326" y="2861296"/>
            <a:ext cx="397412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dirty="0">
                <a:solidFill>
                  <a:srgbClr val="3F3F3F"/>
                </a:solidFill>
                <a:latin typeface="Arial Hebrew"/>
                <a:ea typeface="Arial Hebrew"/>
                <a:cs typeface="Arial Hebrew"/>
                <a:sym typeface="Arial Hebrew"/>
              </a:rPr>
              <a:t>HEAD</a:t>
            </a:r>
            <a:r>
              <a:rPr lang="en-GB" sz="1800" dirty="0">
                <a:solidFill>
                  <a:srgbClr val="3F3F3F"/>
                </a:solidFill>
                <a:latin typeface="Arial Hebrew"/>
                <a:ea typeface="Arial Hebrew"/>
                <a:cs typeface="Arial Hebrew"/>
                <a:sym typeface="Arial Hebrew"/>
              </a:rPr>
              <a:t> </a:t>
            </a:r>
            <a:endParaRPr dirty="0"/>
          </a:p>
          <a:p>
            <a:pPr marL="0" marR="0" lvl="0" indent="0" algn="ctr" rtl="0">
              <a:spcBef>
                <a:spcPts val="0"/>
              </a:spcBef>
              <a:spcAft>
                <a:spcPts val="0"/>
              </a:spcAft>
              <a:buNone/>
            </a:pPr>
            <a:r>
              <a:rPr lang="en-GB" sz="1800" dirty="0" err="1">
                <a:solidFill>
                  <a:srgbClr val="3F3F3F"/>
                </a:solidFill>
                <a:latin typeface="Arial Hebrew"/>
                <a:ea typeface="Arial Hebrew"/>
                <a:cs typeface="Arial Hebrew"/>
                <a:sym typeface="Arial Hebrew"/>
              </a:rPr>
              <a:t>MediaPipe</a:t>
            </a:r>
            <a:r>
              <a:rPr lang="en-GB" sz="1800" dirty="0">
                <a:solidFill>
                  <a:srgbClr val="3F3F3F"/>
                </a:solidFill>
                <a:latin typeface="Arial Hebrew"/>
                <a:ea typeface="Arial Hebrew"/>
                <a:cs typeface="Arial Hebrew"/>
                <a:sym typeface="Arial Hebrew"/>
              </a:rPr>
              <a:t> Library</a:t>
            </a:r>
            <a:endParaRPr dirty="0"/>
          </a:p>
          <a:p>
            <a:pPr marL="0" marR="0" lvl="0" indent="0" algn="ctr" rtl="0">
              <a:spcBef>
                <a:spcPts val="0"/>
              </a:spcBef>
              <a:spcAft>
                <a:spcPts val="0"/>
              </a:spcAft>
              <a:buNone/>
            </a:pPr>
            <a:r>
              <a:rPr lang="en-GB" sz="1800" b="0" i="0" u="none" strike="noStrike" cap="none" dirty="0">
                <a:solidFill>
                  <a:srgbClr val="3F3F3F"/>
                </a:solidFill>
                <a:latin typeface="Arial Hebrew"/>
                <a:ea typeface="Arial Hebrew"/>
                <a:cs typeface="Arial Hebrew"/>
                <a:sym typeface="Arial Hebrew"/>
              </a:rPr>
              <a:t>CSS styles</a:t>
            </a:r>
            <a:endParaRPr dirty="0"/>
          </a:p>
          <a:p>
            <a:pPr marL="0" marR="0" lvl="0" indent="0" algn="l" rtl="0">
              <a:spcBef>
                <a:spcPts val="0"/>
              </a:spcBef>
              <a:spcAft>
                <a:spcPts val="0"/>
              </a:spcAft>
              <a:buNone/>
            </a:pPr>
            <a:endParaRPr sz="1800" b="0" i="0" u="none" strike="noStrike" cap="none" dirty="0">
              <a:solidFill>
                <a:srgbClr val="3F3F3F"/>
              </a:solidFill>
              <a:latin typeface="Arial Hebrew"/>
              <a:ea typeface="Arial Hebrew"/>
              <a:cs typeface="Arial Hebrew"/>
              <a:sym typeface="Arial Hebrew"/>
            </a:endParaRPr>
          </a:p>
          <a:p>
            <a:pPr marL="0" marR="0" lvl="0" indent="0" algn="l" rtl="0">
              <a:spcBef>
                <a:spcPts val="0"/>
              </a:spcBef>
              <a:spcAft>
                <a:spcPts val="0"/>
              </a:spcAft>
              <a:buNone/>
            </a:pPr>
            <a:r>
              <a:rPr lang="en-GB" sz="1800" b="1" i="0" u="none" strike="noStrike" cap="none" dirty="0">
                <a:solidFill>
                  <a:srgbClr val="3F3F3F"/>
                </a:solidFill>
                <a:latin typeface="Arial Hebrew"/>
                <a:ea typeface="Arial Hebrew"/>
                <a:cs typeface="Arial Hebrew"/>
                <a:sym typeface="Arial Hebrew"/>
              </a:rPr>
              <a:t>BODY</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Camera selection and video acquisition</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err="1">
                <a:solidFill>
                  <a:srgbClr val="3F3F3F"/>
                </a:solidFill>
                <a:latin typeface="Arial Hebrew"/>
                <a:ea typeface="Arial Hebrew"/>
                <a:cs typeface="Arial Hebrew"/>
                <a:sym typeface="Arial Hebrew"/>
              </a:rPr>
              <a:t>Mediapipe</a:t>
            </a:r>
            <a:r>
              <a:rPr lang="en-GB" sz="1800" b="0" i="0" u="none" strike="noStrike" cap="none" dirty="0">
                <a:solidFill>
                  <a:srgbClr val="3F3F3F"/>
                </a:solidFill>
                <a:latin typeface="Arial Hebrew"/>
                <a:ea typeface="Arial Hebrew"/>
                <a:cs typeface="Arial Hebrew"/>
                <a:sym typeface="Arial Hebrew"/>
              </a:rPr>
              <a:t> skeleton representation </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Frame acquisition and processing</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Rule-based algorithms</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Real-time  feedback management</a:t>
            </a:r>
            <a:endParaRPr dirty="0"/>
          </a:p>
          <a:p>
            <a:pPr marL="285750" marR="0" lvl="0" indent="-285750" algn="l" rtl="0">
              <a:spcBef>
                <a:spcPts val="0"/>
              </a:spcBef>
              <a:spcAft>
                <a:spcPts val="0"/>
              </a:spcAft>
              <a:buClr>
                <a:srgbClr val="3F3F3F"/>
              </a:buClr>
              <a:buSzPts val="1800"/>
              <a:buFont typeface="Arial"/>
              <a:buChar char="•"/>
            </a:pPr>
            <a:r>
              <a:rPr lang="en-GB" sz="1800" b="0" i="0" u="none" strike="noStrike" cap="none" dirty="0">
                <a:solidFill>
                  <a:srgbClr val="3F3F3F"/>
                </a:solidFill>
                <a:latin typeface="Arial Hebrew"/>
                <a:ea typeface="Arial Hebrew"/>
                <a:cs typeface="Arial Hebrew"/>
                <a:sym typeface="Arial Hebrew"/>
              </a:rPr>
              <a:t>Auxiliary functions and reports</a:t>
            </a:r>
            <a:endParaRPr sz="1800" dirty="0">
              <a:solidFill>
                <a:srgbClr val="3F3F3F"/>
              </a:solidFill>
              <a:latin typeface="Arial Hebrew"/>
              <a:ea typeface="Arial Hebrew"/>
              <a:cs typeface="Arial Hebrew"/>
              <a:sym typeface="Arial Hebrew"/>
            </a:endParaRPr>
          </a:p>
        </p:txBody>
      </p:sp>
      <p:sp>
        <p:nvSpPr>
          <p:cNvPr id="673" name="Google Shape;673;p19"/>
          <p:cNvSpPr txBox="1"/>
          <p:nvPr/>
        </p:nvSpPr>
        <p:spPr>
          <a:xfrm>
            <a:off x="7130631" y="2942586"/>
            <a:ext cx="3974127"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a:buChar char="•"/>
            </a:pPr>
            <a:r>
              <a:rPr lang="en-GB" sz="1800">
                <a:solidFill>
                  <a:srgbClr val="3F3F3F"/>
                </a:solidFill>
                <a:latin typeface="Arial Hebrew"/>
                <a:ea typeface="Arial Hebrew"/>
                <a:cs typeface="Arial Hebrew"/>
                <a:sym typeface="Arial Hebrew"/>
              </a:rPr>
              <a:t>Process acquired data in the frontend</a:t>
            </a:r>
            <a:endParaRPr sz="180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a:buChar char="•"/>
            </a:pPr>
            <a:r>
              <a:rPr lang="en-GB" sz="1800">
                <a:solidFill>
                  <a:srgbClr val="3F3F3F"/>
                </a:solidFill>
                <a:latin typeface="Arial Hebrew"/>
                <a:ea typeface="Arial Hebrew"/>
                <a:cs typeface="Arial Hebrew"/>
                <a:sym typeface="Arial Hebrew"/>
              </a:rPr>
              <a:t>Exercise classification model</a:t>
            </a:r>
            <a:endParaRPr/>
          </a:p>
          <a:p>
            <a:pPr marL="285750" marR="0" lvl="0" indent="-285750" algn="l" rtl="0">
              <a:spcBef>
                <a:spcPts val="0"/>
              </a:spcBef>
              <a:spcAft>
                <a:spcPts val="0"/>
              </a:spcAft>
              <a:buClr>
                <a:srgbClr val="3F3F3F"/>
              </a:buClr>
              <a:buSzPts val="1800"/>
              <a:buFont typeface="Arial"/>
              <a:buChar char="•"/>
            </a:pPr>
            <a:r>
              <a:rPr lang="en-GB" sz="1800">
                <a:solidFill>
                  <a:srgbClr val="3F3F3F"/>
                </a:solidFill>
                <a:latin typeface="Arial Hebrew"/>
                <a:ea typeface="Arial Hebrew"/>
                <a:cs typeface="Arial Hebrew"/>
                <a:sym typeface="Arial Hebrew"/>
              </a:rPr>
              <a:t>Frontend/BackEnd communication protocols</a:t>
            </a:r>
            <a:endParaRPr sz="1800">
              <a:solidFill>
                <a:srgbClr val="3F3F3F"/>
              </a:solidFill>
              <a:latin typeface="Arial Hebrew"/>
              <a:ea typeface="Arial Hebrew"/>
              <a:cs typeface="Arial Hebrew"/>
              <a:sym typeface="Arial Hebrew"/>
            </a:endParaRPr>
          </a:p>
        </p:txBody>
      </p:sp>
      <p:pic>
        <p:nvPicPr>
          <p:cNvPr id="674" name="Google Shape;674;p19" descr="Immagine che contiene schermata, Rettangolo, Elementi grafici, design&#10;&#10;Il contenuto generato dall'IA potrebbe non essere corretto."/>
          <p:cNvPicPr preferRelativeResize="0"/>
          <p:nvPr/>
        </p:nvPicPr>
        <p:blipFill rotWithShape="1">
          <a:blip r:embed="rId10">
            <a:alphaModFix/>
          </a:blip>
          <a:srcRect/>
          <a:stretch/>
        </p:blipFill>
        <p:spPr>
          <a:xfrm>
            <a:off x="1038232" y="1234868"/>
            <a:ext cx="1524000" cy="1524000"/>
          </a:xfrm>
          <a:prstGeom prst="ellipse">
            <a:avLst/>
          </a:prstGeom>
          <a:noFill/>
          <a:ln>
            <a:noFill/>
          </a:ln>
        </p:spPr>
      </p:pic>
      <p:pic>
        <p:nvPicPr>
          <p:cNvPr id="675" name="Google Shape;675;p19" descr="Immagine che contiene cerchio, Elementi grafici, schermata, Policromia&#10;&#10;Il contenuto generato dall'IA potrebbe non essere corretto."/>
          <p:cNvPicPr preferRelativeResize="0"/>
          <p:nvPr/>
        </p:nvPicPr>
        <p:blipFill rotWithShape="1">
          <a:blip r:embed="rId11">
            <a:alphaModFix/>
          </a:blip>
          <a:srcRect/>
          <a:stretch/>
        </p:blipFill>
        <p:spPr>
          <a:xfrm>
            <a:off x="6327770" y="1234868"/>
            <a:ext cx="1524001" cy="1524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21"/>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720" name="Google Shape;720;p21"/>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22</a:t>
            </a:r>
            <a:endParaRPr sz="1400" b="0" i="0" u="none" strike="noStrike" cap="none">
              <a:solidFill>
                <a:srgbClr val="000000"/>
              </a:solidFill>
              <a:latin typeface="Arial"/>
              <a:ea typeface="Arial"/>
              <a:cs typeface="Arial"/>
              <a:sym typeface="Arial"/>
            </a:endParaRPr>
          </a:p>
        </p:txBody>
      </p:sp>
      <p:cxnSp>
        <p:nvCxnSpPr>
          <p:cNvPr id="721" name="Google Shape;721;p21"/>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722" name="Google Shape;722;p21"/>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3" name="Google Shape;723;p21"/>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24" name="Google Shape;724;p21"/>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5" name="Google Shape;725;p21"/>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26" name="Google Shape;726;p21"/>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7" name="Google Shape;727;p21"/>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28" name="Google Shape;728;p21"/>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29" name="Google Shape;729;p21"/>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0" name="Google Shape;730;p21"/>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31" name="Google Shape;731;p21"/>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2" name="Google Shape;732;p21"/>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33" name="Google Shape;733;p21"/>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4" name="Google Shape;734;p21"/>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735" name="Google Shape;735;p21"/>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736" name="Google Shape;736;p21"/>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737" name="Google Shape;737;p21"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738" name="Google Shape;738;p21"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739" name="Google Shape;739;p21"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740" name="Google Shape;740;p21"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741" name="Google Shape;741;p21"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742" name="Google Shape;742;p21"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743" name="Google Shape;743;p21"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aphicFrame>
        <p:nvGraphicFramePr>
          <p:cNvPr id="744" name="Google Shape;744;p21"/>
          <p:cNvGraphicFramePr/>
          <p:nvPr/>
        </p:nvGraphicFramePr>
        <p:xfrm>
          <a:off x="698124" y="2405693"/>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FRONTEND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745" name="Google Shape;745;p21"/>
          <p:cNvGraphicFramePr/>
          <p:nvPr/>
        </p:nvGraphicFramePr>
        <p:xfrm>
          <a:off x="7812343" y="2405693"/>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BACKEND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46" name="Google Shape;746;p21"/>
          <p:cNvSpPr txBox="1"/>
          <p:nvPr/>
        </p:nvSpPr>
        <p:spPr>
          <a:xfrm>
            <a:off x="4738429" y="1420038"/>
            <a:ext cx="305021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3F3F3F"/>
                </a:solidFill>
                <a:latin typeface="Arial Hebrew"/>
                <a:ea typeface="Arial Hebrew"/>
                <a:cs typeface="Arial Hebrew"/>
                <a:sym typeface="Arial Hebrew"/>
              </a:rPr>
              <a:t>JSON: </a:t>
            </a:r>
            <a:endParaRPr/>
          </a:p>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3F3F3F"/>
                </a:solidFill>
                <a:latin typeface="Arial Hebrew"/>
                <a:ea typeface="Arial Hebrew"/>
                <a:cs typeface="Arial Hebrew"/>
                <a:sym typeface="Arial Hebrew"/>
              </a:rPr>
              <a:t>Two-dimensional array (30x132)</a:t>
            </a:r>
            <a:endParaRPr sz="1800" b="0" i="0" u="none" strike="noStrike" cap="none">
              <a:solidFill>
                <a:srgbClr val="3F3F3F"/>
              </a:solidFill>
              <a:latin typeface="Arial Hebrew"/>
              <a:ea typeface="Arial Hebrew"/>
              <a:cs typeface="Arial Hebrew"/>
              <a:sym typeface="Arial Hebrew"/>
            </a:endParaRPr>
          </a:p>
        </p:txBody>
      </p:sp>
      <p:sp>
        <p:nvSpPr>
          <p:cNvPr id="747" name="Google Shape;747;p21"/>
          <p:cNvSpPr txBox="1"/>
          <p:nvPr/>
        </p:nvSpPr>
        <p:spPr>
          <a:xfrm>
            <a:off x="5226234" y="5437962"/>
            <a:ext cx="20746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CLASSIFICATION</a:t>
            </a:r>
            <a:endParaRPr/>
          </a:p>
        </p:txBody>
      </p:sp>
      <p:sp>
        <p:nvSpPr>
          <p:cNvPr id="748" name="Google Shape;748;p21"/>
          <p:cNvSpPr txBox="1"/>
          <p:nvPr/>
        </p:nvSpPr>
        <p:spPr>
          <a:xfrm>
            <a:off x="8688344" y="4226336"/>
            <a:ext cx="222551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Data reshaping</a:t>
            </a:r>
            <a:endParaRPr sz="1800">
              <a:solidFill>
                <a:srgbClr val="3F3F3F"/>
              </a:solidFill>
              <a:latin typeface="Arial Hebrew"/>
              <a:ea typeface="Arial Hebrew"/>
              <a:cs typeface="Arial Hebrew"/>
              <a:sym typeface="Arial Hebrew"/>
            </a:endParaRPr>
          </a:p>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(3D tensor)</a:t>
            </a:r>
            <a:endParaRPr/>
          </a:p>
        </p:txBody>
      </p:sp>
      <p:sp>
        <p:nvSpPr>
          <p:cNvPr id="749" name="Google Shape;749;p21"/>
          <p:cNvSpPr txBox="1"/>
          <p:nvPr/>
        </p:nvSpPr>
        <p:spPr>
          <a:xfrm>
            <a:off x="1249887" y="4226335"/>
            <a:ext cx="305783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JSON: </a:t>
            </a:r>
            <a:endParaRPr/>
          </a:p>
          <a:p>
            <a:pPr marL="0" marR="0" lvl="0" indent="0" algn="ctr"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Classified movement</a:t>
            </a:r>
            <a:endParaRPr sz="1800">
              <a:solidFill>
                <a:srgbClr val="3F3F3F"/>
              </a:solidFill>
              <a:latin typeface="Arial Hebrew"/>
              <a:ea typeface="Arial Hebrew"/>
              <a:cs typeface="Arial Hebrew"/>
              <a:sym typeface="Arial Hebrew"/>
            </a:endParaRPr>
          </a:p>
        </p:txBody>
      </p:sp>
      <p:sp>
        <p:nvSpPr>
          <p:cNvPr id="750" name="Google Shape;750;p21"/>
          <p:cNvSpPr/>
          <p:nvPr/>
        </p:nvSpPr>
        <p:spPr>
          <a:xfrm>
            <a:off x="4550833" y="3041421"/>
            <a:ext cx="3497192" cy="1298377"/>
          </a:xfrm>
          <a:prstGeom prst="ellipse">
            <a:avLst/>
          </a:prstGeom>
          <a:solidFill>
            <a:srgbClr val="DB4D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chemeClr val="lt1"/>
                </a:solidFill>
                <a:latin typeface="Arial Hebrew"/>
                <a:ea typeface="Arial Hebrew"/>
                <a:cs typeface="Arial Hebrew"/>
                <a:sym typeface="Arial Hebrew"/>
              </a:rPr>
              <a:t>Data TRANSMISSION</a:t>
            </a:r>
            <a:endParaRPr/>
          </a:p>
          <a:p>
            <a:pPr marL="0" marR="0" lvl="0" indent="0" algn="ctr" rtl="0">
              <a:spcBef>
                <a:spcPts val="0"/>
              </a:spcBef>
              <a:spcAft>
                <a:spcPts val="0"/>
              </a:spcAft>
              <a:buNone/>
            </a:pPr>
            <a:r>
              <a:rPr lang="en-GB" sz="1800">
                <a:solidFill>
                  <a:schemeClr val="lt1"/>
                </a:solidFill>
                <a:latin typeface="Arial Hebrew"/>
                <a:ea typeface="Arial Hebrew"/>
                <a:cs typeface="Arial Hebrew"/>
                <a:sym typeface="Arial Hebrew"/>
              </a:rPr>
              <a:t>And</a:t>
            </a:r>
            <a:endParaRPr/>
          </a:p>
          <a:p>
            <a:pPr marL="0" marR="0" lvl="0" indent="0" algn="ctr" rtl="0">
              <a:spcBef>
                <a:spcPts val="0"/>
              </a:spcBef>
              <a:spcAft>
                <a:spcPts val="0"/>
              </a:spcAft>
              <a:buNone/>
            </a:pPr>
            <a:r>
              <a:rPr lang="en-GB" sz="1800">
                <a:solidFill>
                  <a:schemeClr val="lt1"/>
                </a:solidFill>
                <a:latin typeface="Arial Hebrew"/>
                <a:ea typeface="Arial Hebrew"/>
                <a:cs typeface="Arial Hebrew"/>
                <a:sym typeface="Arial Hebrew"/>
              </a:rPr>
              <a:t>TRANSFORMATION</a:t>
            </a:r>
            <a:endParaRPr/>
          </a:p>
        </p:txBody>
      </p:sp>
      <p:sp>
        <p:nvSpPr>
          <p:cNvPr id="751" name="Google Shape;751;p21"/>
          <p:cNvSpPr/>
          <p:nvPr/>
        </p:nvSpPr>
        <p:spPr>
          <a:xfrm rot="-5400000">
            <a:off x="2219222" y="3303578"/>
            <a:ext cx="1021804" cy="250843"/>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2" name="Google Shape;752;p21"/>
          <p:cNvSpPr/>
          <p:nvPr/>
        </p:nvSpPr>
        <p:spPr>
          <a:xfrm rot="5400000">
            <a:off x="9357832" y="3376013"/>
            <a:ext cx="1021804" cy="250843"/>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3" name="Google Shape;753;p21"/>
          <p:cNvSpPr/>
          <p:nvPr/>
        </p:nvSpPr>
        <p:spPr>
          <a:xfrm rot="10800000" flipH="1">
            <a:off x="8008631" y="1768107"/>
            <a:ext cx="1996420" cy="524463"/>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21"/>
          <p:cNvSpPr/>
          <p:nvPr/>
        </p:nvSpPr>
        <p:spPr>
          <a:xfrm rot="5400000" flipH="1">
            <a:off x="3435183" y="940267"/>
            <a:ext cx="524467" cy="1996420"/>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21"/>
          <p:cNvSpPr/>
          <p:nvPr/>
        </p:nvSpPr>
        <p:spPr>
          <a:xfrm flipH="1">
            <a:off x="2699206" y="5145425"/>
            <a:ext cx="2403039" cy="524463"/>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21"/>
          <p:cNvSpPr/>
          <p:nvPr/>
        </p:nvSpPr>
        <p:spPr>
          <a:xfrm rot="-5400000" flipH="1">
            <a:off x="8426111" y="4198627"/>
            <a:ext cx="524467" cy="2527028"/>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4"/>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806" name="Google Shape;806;p24"/>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26</a:t>
            </a:r>
            <a:endParaRPr/>
          </a:p>
        </p:txBody>
      </p:sp>
      <p:cxnSp>
        <p:nvCxnSpPr>
          <p:cNvPr id="807" name="Google Shape;807;p24"/>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08" name="Google Shape;808;p24"/>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rgbClr val="3F3F3F"/>
                </a:solidFill>
                <a:latin typeface="Arial Hebrew"/>
                <a:ea typeface="Arial Hebrew"/>
                <a:cs typeface="Arial Hebrew"/>
                <a:sym typeface="Arial Hebrew"/>
              </a:rPr>
              <a:t>5. Limitations</a:t>
            </a:r>
            <a:endParaRPr sz="2800" dirty="0">
              <a:solidFill>
                <a:srgbClr val="3F3F3F"/>
              </a:solidFill>
              <a:latin typeface="Arial Hebrew"/>
              <a:ea typeface="Arial Hebrew"/>
              <a:cs typeface="Arial Hebrew"/>
              <a:sym typeface="Arial Hebrew"/>
            </a:endParaRPr>
          </a:p>
        </p:txBody>
      </p:sp>
      <p:sp>
        <p:nvSpPr>
          <p:cNvPr id="809" name="Google Shape;809;p24"/>
          <p:cNvSpPr txBox="1"/>
          <p:nvPr/>
        </p:nvSpPr>
        <p:spPr>
          <a:xfrm>
            <a:off x="578766" y="2413338"/>
            <a:ext cx="6533234"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Video acquisition quality</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Joints extraction accuracy</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Limited dataset</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We had to change some exercises along the way and then used online dataset/make data augmentations</a:t>
            </a:r>
          </a:p>
        </p:txBody>
      </p:sp>
      <p:pic>
        <p:nvPicPr>
          <p:cNvPr id="810" name="Google Shape;810;p24"/>
          <p:cNvPicPr preferRelativeResize="0"/>
          <p:nvPr/>
        </p:nvPicPr>
        <p:blipFill rotWithShape="1">
          <a:blip r:embed="rId3">
            <a:alphaModFix/>
          </a:blip>
          <a:srcRect t="12500" b="12500"/>
          <a:stretch/>
        </p:blipFill>
        <p:spPr>
          <a:xfrm>
            <a:off x="7442110" y="1379495"/>
            <a:ext cx="3365590" cy="44874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25"/>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817" name="Google Shape;817;p25"/>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27</a:t>
            </a:r>
            <a:endParaRPr/>
          </a:p>
        </p:txBody>
      </p:sp>
      <p:cxnSp>
        <p:nvCxnSpPr>
          <p:cNvPr id="818" name="Google Shape;818;p25"/>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19" name="Google Shape;819;p25"/>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dirty="0">
                <a:solidFill>
                  <a:srgbClr val="3F3F3F"/>
                </a:solidFill>
                <a:latin typeface="Arial Hebrew"/>
                <a:ea typeface="Arial Hebrew"/>
                <a:cs typeface="Arial Hebrew"/>
                <a:sym typeface="Arial Hebrew"/>
              </a:rPr>
              <a:t>6. Future developments</a:t>
            </a:r>
            <a:endParaRPr sz="2800" dirty="0">
              <a:solidFill>
                <a:srgbClr val="3F3F3F"/>
              </a:solidFill>
              <a:latin typeface="Arial Hebrew"/>
              <a:ea typeface="Arial Hebrew"/>
              <a:cs typeface="Arial Hebrew"/>
              <a:sym typeface="Arial Hebrew"/>
            </a:endParaRPr>
          </a:p>
        </p:txBody>
      </p:sp>
      <p:sp>
        <p:nvSpPr>
          <p:cNvPr id="820" name="Google Shape;820;p25"/>
          <p:cNvSpPr txBox="1"/>
          <p:nvPr/>
        </p:nvSpPr>
        <p:spPr>
          <a:xfrm>
            <a:off x="569697" y="2023893"/>
            <a:ext cx="7018020" cy="41857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A </a:t>
            </a:r>
            <a:r>
              <a:rPr lang="en-GB" sz="1800" b="1" dirty="0">
                <a:solidFill>
                  <a:srgbClr val="C00000"/>
                </a:solidFill>
                <a:latin typeface="Arial Hebrew"/>
                <a:ea typeface="Arial Hebrew"/>
                <a:cs typeface="Arial Hebrew"/>
                <a:sym typeface="Arial Hebrew"/>
              </a:rPr>
              <a:t>larger dataset</a:t>
            </a:r>
            <a:r>
              <a:rPr lang="en-GB" sz="1800" dirty="0">
                <a:solidFill>
                  <a:srgbClr val="3F3F3F"/>
                </a:solidFill>
                <a:latin typeface="Arial Hebrew"/>
                <a:ea typeface="Arial Hebrew"/>
                <a:cs typeface="Arial Hebrew"/>
                <a:sym typeface="Arial Hebrew"/>
              </a:rPr>
              <a:t> is needed to make the model more robust - more repetitions and more subjects</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437DFF"/>
              </a:buClr>
              <a:buSzPts val="1800"/>
              <a:buFont typeface="Arial Hebrew"/>
              <a:buChar char="-"/>
            </a:pPr>
            <a:r>
              <a:rPr lang="en-GB" sz="1800" b="1" dirty="0">
                <a:solidFill>
                  <a:srgbClr val="437DFF"/>
                </a:solidFill>
                <a:latin typeface="Arial Hebrew"/>
                <a:ea typeface="Arial Hebrew"/>
                <a:cs typeface="Arial Hebrew"/>
                <a:sym typeface="Arial Hebrew"/>
              </a:rPr>
              <a:t>3D reconstruction </a:t>
            </a:r>
            <a:r>
              <a:rPr lang="en-GB" sz="1800" dirty="0">
                <a:solidFill>
                  <a:srgbClr val="3F3F3F"/>
                </a:solidFill>
                <a:latin typeface="Arial Hebrew"/>
                <a:ea typeface="Arial Hebrew"/>
                <a:cs typeface="Arial Hebrew"/>
                <a:sym typeface="Arial Hebrew"/>
              </a:rPr>
              <a:t>from multiple point of view</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A </a:t>
            </a:r>
            <a:r>
              <a:rPr lang="en-GB" sz="1800" b="1" dirty="0">
                <a:solidFill>
                  <a:srgbClr val="FD651F"/>
                </a:solidFill>
                <a:latin typeface="Arial Hebrew"/>
                <a:ea typeface="Arial Hebrew"/>
                <a:cs typeface="Arial Hebrew"/>
                <a:sym typeface="Arial Hebrew"/>
              </a:rPr>
              <a:t>more accurate </a:t>
            </a:r>
            <a:r>
              <a:rPr lang="en-GB" sz="1800" dirty="0">
                <a:solidFill>
                  <a:srgbClr val="3F3F3F"/>
                </a:solidFill>
                <a:latin typeface="Arial Hebrew"/>
                <a:ea typeface="Arial Hebrew"/>
                <a:cs typeface="Arial Hebrew"/>
                <a:sym typeface="Arial Hebrew"/>
              </a:rPr>
              <a:t>model for the skeleton extraction</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Enhance the </a:t>
            </a:r>
            <a:r>
              <a:rPr lang="en-GB" sz="1800" b="1" dirty="0">
                <a:solidFill>
                  <a:srgbClr val="33A657"/>
                </a:solidFill>
                <a:latin typeface="Arial Hebrew"/>
                <a:ea typeface="Arial Hebrew"/>
                <a:cs typeface="Arial Hebrew"/>
                <a:sym typeface="Arial Hebrew"/>
              </a:rPr>
              <a:t>number of physical exercises </a:t>
            </a:r>
            <a:r>
              <a:rPr lang="en-GB" sz="1800" dirty="0">
                <a:solidFill>
                  <a:srgbClr val="3F3F3F"/>
                </a:solidFill>
                <a:latin typeface="Arial Hebrew"/>
                <a:ea typeface="Arial Hebrew"/>
                <a:cs typeface="Arial Hebrew"/>
                <a:sym typeface="Arial Hebrew"/>
              </a:rPr>
              <a:t>that the model can recognize and discriminate</a:t>
            </a:r>
            <a:endParaRPr dirty="0"/>
          </a:p>
          <a:p>
            <a:pPr marL="285750" marR="0" lvl="0" indent="-171450" algn="l" rtl="0">
              <a:spcBef>
                <a:spcPts val="0"/>
              </a:spcBef>
              <a:spcAft>
                <a:spcPts val="0"/>
              </a:spcAft>
              <a:buClr>
                <a:schemeClr val="dk1"/>
              </a:buClr>
              <a:buSzPts val="1800"/>
              <a:buFont typeface="Calibri"/>
              <a:buNone/>
            </a:pPr>
            <a:endParaRPr sz="1800" dirty="0">
              <a:solidFill>
                <a:srgbClr val="3F3F3F"/>
              </a:solidFill>
              <a:latin typeface="Arial Hebrew"/>
              <a:ea typeface="Arial Hebrew"/>
              <a:cs typeface="Arial Hebrew"/>
              <a:sym typeface="Arial Hebrew"/>
            </a:endParaRPr>
          </a:p>
          <a:p>
            <a:pPr marL="285750" marR="0" lvl="0" indent="-285750" algn="l" rtl="0">
              <a:spcBef>
                <a:spcPts val="0"/>
              </a:spcBef>
              <a:spcAft>
                <a:spcPts val="0"/>
              </a:spcAft>
              <a:buClr>
                <a:srgbClr val="3F3F3F"/>
              </a:buClr>
              <a:buSzPts val="1800"/>
              <a:buFont typeface="Arial Hebrew"/>
              <a:buChar char="-"/>
            </a:pPr>
            <a:r>
              <a:rPr lang="en-GB" sz="1800" dirty="0">
                <a:solidFill>
                  <a:srgbClr val="3F3F3F"/>
                </a:solidFill>
                <a:latin typeface="Arial Hebrew"/>
                <a:ea typeface="Arial Hebrew"/>
                <a:cs typeface="Arial Hebrew"/>
                <a:sym typeface="Arial Hebrew"/>
              </a:rPr>
              <a:t>Increase the </a:t>
            </a:r>
            <a:r>
              <a:rPr lang="en-GB" sz="1800" b="1" dirty="0">
                <a:solidFill>
                  <a:srgbClr val="FDBD24"/>
                </a:solidFill>
                <a:latin typeface="Arial Hebrew"/>
                <a:ea typeface="Arial Hebrew"/>
                <a:cs typeface="Arial Hebrew"/>
                <a:sym typeface="Arial Hebrew"/>
              </a:rPr>
              <a:t>number of parameters</a:t>
            </a:r>
            <a:r>
              <a:rPr lang="en-GB" sz="1800" dirty="0">
                <a:solidFill>
                  <a:srgbClr val="3F3F3F"/>
                </a:solidFill>
                <a:latin typeface="Arial Hebrew"/>
                <a:ea typeface="Arial Hebrew"/>
                <a:cs typeface="Arial Hebrew"/>
                <a:sym typeface="Arial Hebrew"/>
              </a:rPr>
              <a:t> for a more complete quality evaluation</a:t>
            </a:r>
          </a:p>
          <a:p>
            <a:pPr marL="285750" marR="0" lvl="0" indent="-17145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lang="en-US" sz="1800" b="0" i="0" u="none" strike="noStrike" kern="0" cap="none" spc="0" normalizeH="0" baseline="0" noProof="0" dirty="0">
              <a:ln>
                <a:noFill/>
              </a:ln>
              <a:solidFill>
                <a:srgbClr val="3F3F3F"/>
              </a:solidFill>
              <a:effectLst/>
              <a:uLnTx/>
              <a:uFillTx/>
              <a:latin typeface="Arial Hebrew"/>
              <a:ea typeface="Arial Hebrew"/>
              <a:cs typeface="Arial Hebrew"/>
              <a:sym typeface="Arial Hebrew"/>
            </a:endParaRPr>
          </a:p>
          <a:p>
            <a:pPr marL="285750" marR="0" lvl="0" indent="-285750" algn="l" defTabSz="914400" rtl="0" eaLnBrk="1" fontAlgn="auto" latinLnBrk="0" hangingPunct="1">
              <a:lnSpc>
                <a:spcPct val="100000"/>
              </a:lnSpc>
              <a:spcBef>
                <a:spcPts val="0"/>
              </a:spcBef>
              <a:spcAft>
                <a:spcPts val="0"/>
              </a:spcAft>
              <a:buClr>
                <a:srgbClr val="3F3F3F"/>
              </a:buClr>
              <a:buSzPts val="1800"/>
              <a:buFont typeface="Arial Hebrew"/>
              <a:buChar char="-"/>
              <a:tabLst/>
              <a:defRPr/>
            </a:pPr>
            <a:r>
              <a:rPr kumimoji="0" lang="en-US" sz="1800" b="0" i="0" u="none" strike="noStrike" kern="0" cap="none" spc="0" normalizeH="0" baseline="0" noProof="0" dirty="0">
                <a:ln>
                  <a:noFill/>
                </a:ln>
                <a:solidFill>
                  <a:srgbClr val="3F3F3F"/>
                </a:solidFill>
                <a:effectLst/>
                <a:uLnTx/>
                <a:uFillTx/>
                <a:latin typeface="Arial Hebrew"/>
                <a:ea typeface="Arial Hebrew"/>
                <a:cs typeface="Arial Hebrew"/>
                <a:sym typeface="Arial Hebrew"/>
              </a:rPr>
              <a:t>Improve the </a:t>
            </a:r>
            <a:r>
              <a:rPr kumimoji="0" lang="en-US" sz="1800" b="1" i="0" u="none" strike="noStrike" kern="0" cap="none" spc="0" normalizeH="0" baseline="0" noProof="0" dirty="0">
                <a:ln>
                  <a:noFill/>
                </a:ln>
                <a:solidFill>
                  <a:srgbClr val="C00000"/>
                </a:solidFill>
                <a:effectLst/>
                <a:uLnTx/>
                <a:uFillTx/>
                <a:latin typeface="Arial Hebrew"/>
                <a:ea typeface="Arial Hebrew"/>
                <a:cs typeface="Arial Hebrew"/>
                <a:sym typeface="Arial Hebrew"/>
              </a:rPr>
              <a:t>DL Model</a:t>
            </a:r>
          </a:p>
          <a:p>
            <a:pPr marL="285750" marR="0" lvl="0" indent="-285750" algn="l" rtl="0">
              <a:spcBef>
                <a:spcPts val="0"/>
              </a:spcBef>
              <a:spcAft>
                <a:spcPts val="0"/>
              </a:spcAft>
              <a:buClr>
                <a:srgbClr val="3F3F3F"/>
              </a:buClr>
              <a:buSzPts val="1800"/>
              <a:buFont typeface="Arial Hebrew"/>
              <a:buChar char="-"/>
            </a:pPr>
            <a:endParaRPr dirty="0"/>
          </a:p>
        </p:txBody>
      </p:sp>
      <p:pic>
        <p:nvPicPr>
          <p:cNvPr id="821" name="Google Shape;821;p25" descr="Immagine che contiene schermata, Elementi grafici, cerchio, design&#10;&#10;Il contenuto generato dall'IA potrebbe non essere corretto."/>
          <p:cNvPicPr preferRelativeResize="0"/>
          <p:nvPr/>
        </p:nvPicPr>
        <p:blipFill rotWithShape="1">
          <a:blip r:embed="rId3">
            <a:alphaModFix/>
          </a:blip>
          <a:srcRect/>
          <a:stretch/>
        </p:blipFill>
        <p:spPr>
          <a:xfrm>
            <a:off x="7670800" y="1514272"/>
            <a:ext cx="4521200" cy="53437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2"/>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Index</a:t>
            </a:r>
            <a:endParaRPr/>
          </a:p>
        </p:txBody>
      </p:sp>
      <p:sp>
        <p:nvSpPr>
          <p:cNvPr id="103" name="Google Shape;103;p2"/>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cxnSp>
        <p:nvCxnSpPr>
          <p:cNvPr id="104" name="Google Shape;104;p2"/>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105" name="Google Shape;105;p2"/>
          <p:cNvSpPr txBox="1"/>
          <p:nvPr/>
        </p:nvSpPr>
        <p:spPr>
          <a:xfrm>
            <a:off x="578766" y="1318289"/>
            <a:ext cx="11072214" cy="49705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Background and aim of the work</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Goals - 3 tasks</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Tools</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Project development</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Data acquisition</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Methods</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Preprocessing</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Chosen models</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Results</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Quality evaluation</a:t>
            </a:r>
            <a:endParaRPr/>
          </a:p>
          <a:p>
            <a:pPr marL="742950" marR="0" lvl="1" indent="-285750" algn="l" rtl="0">
              <a:spcBef>
                <a:spcPts val="600"/>
              </a:spcBef>
              <a:spcAft>
                <a:spcPts val="0"/>
              </a:spcAft>
              <a:buClr>
                <a:srgbClr val="3F3F3F"/>
              </a:buClr>
              <a:buSzPts val="1800"/>
              <a:buFont typeface="Arial Hebrew"/>
              <a:buChar char="-"/>
            </a:pPr>
            <a:r>
              <a:rPr lang="en-GB" sz="1800" b="0" i="0" u="none" strike="noStrike" cap="none">
                <a:solidFill>
                  <a:srgbClr val="3F3F3F"/>
                </a:solidFill>
                <a:latin typeface="Arial Hebrew"/>
                <a:ea typeface="Arial Hebrew"/>
                <a:cs typeface="Arial Hebrew"/>
                <a:sym typeface="Arial Hebrew"/>
              </a:rPr>
              <a:t>Web app</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Demo</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Limitations</a:t>
            </a:r>
            <a:endParaRPr/>
          </a:p>
          <a:p>
            <a:pPr marL="342900" marR="0" lvl="0" indent="-342900" algn="l" rtl="0">
              <a:spcBef>
                <a:spcPts val="600"/>
              </a:spcBef>
              <a:spcAft>
                <a:spcPts val="0"/>
              </a:spcAft>
              <a:buClr>
                <a:srgbClr val="3F3F3F"/>
              </a:buClr>
              <a:buSzPts val="1800"/>
              <a:buFont typeface="Calibri"/>
              <a:buAutoNum type="arabicPeriod"/>
            </a:pPr>
            <a:r>
              <a:rPr lang="en-GB" sz="1800">
                <a:solidFill>
                  <a:srgbClr val="3F3F3F"/>
                </a:solidFill>
                <a:latin typeface="Arial Hebrew"/>
                <a:ea typeface="Arial Hebrew"/>
                <a:cs typeface="Arial Hebrew"/>
                <a:sym typeface="Arial Hebrew"/>
              </a:rPr>
              <a:t>Future developments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80"/>
        <p:cNvGrpSpPr/>
        <p:nvPr/>
      </p:nvGrpSpPr>
      <p:grpSpPr>
        <a:xfrm>
          <a:off x="0" y="0"/>
          <a:ext cx="0" cy="0"/>
          <a:chOff x="0" y="0"/>
          <a:chExt cx="0" cy="0"/>
        </a:xfrm>
      </p:grpSpPr>
      <p:sp>
        <p:nvSpPr>
          <p:cNvPr id="681" name="Google Shape;681;p20"/>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682" name="Google Shape;682;p20"/>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21</a:t>
            </a:r>
            <a:endParaRPr sz="1400" b="0" i="0" u="none" strike="noStrike" cap="none">
              <a:solidFill>
                <a:srgbClr val="000000"/>
              </a:solidFill>
              <a:latin typeface="Arial"/>
              <a:ea typeface="Arial"/>
              <a:cs typeface="Arial"/>
              <a:sym typeface="Arial"/>
            </a:endParaRPr>
          </a:p>
        </p:txBody>
      </p:sp>
      <p:cxnSp>
        <p:nvCxnSpPr>
          <p:cNvPr id="683" name="Google Shape;683;p20"/>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684" name="Google Shape;684;p20"/>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85" name="Google Shape;685;p20"/>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86" name="Google Shape;686;p20"/>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87" name="Google Shape;687;p20"/>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88" name="Google Shape;688;p20"/>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89" name="Google Shape;689;p20"/>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0" name="Google Shape;690;p20"/>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1" name="Google Shape;691;p20"/>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2" name="Google Shape;692;p20"/>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3" name="Google Shape;693;p20"/>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4" name="Google Shape;694;p20"/>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5" name="Google Shape;695;p20"/>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6" name="Google Shape;696;p20"/>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697" name="Google Shape;697;p20"/>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698" name="Google Shape;698;p20"/>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699" name="Google Shape;699;p20"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700" name="Google Shape;700;p20"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701" name="Google Shape;701;p20"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702" name="Google Shape;702;p20"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703" name="Google Shape;703;p20"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704" name="Google Shape;704;p20"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705" name="Google Shape;705;p20"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graphicFrame>
        <p:nvGraphicFramePr>
          <p:cNvPr id="706" name="Google Shape;706;p20"/>
          <p:cNvGraphicFramePr/>
          <p:nvPr/>
        </p:nvGraphicFramePr>
        <p:xfrm>
          <a:off x="44930" y="2809937"/>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FRONTEND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bl>
          </a:graphicData>
        </a:graphic>
      </p:graphicFrame>
      <p:graphicFrame>
        <p:nvGraphicFramePr>
          <p:cNvPr id="707" name="Google Shape;707;p20"/>
          <p:cNvGraphicFramePr/>
          <p:nvPr/>
        </p:nvGraphicFramePr>
        <p:xfrm>
          <a:off x="7937588" y="2809937"/>
          <a:ext cx="4064000" cy="370850"/>
        </p:xfrm>
        <a:graphic>
          <a:graphicData uri="http://schemas.openxmlformats.org/drawingml/2006/table">
            <a:tbl>
              <a:tblPr firstRow="1" bandRow="1">
                <a:noFill/>
                <a:tableStyleId>{49E7E792-B0CF-4A35-BCA9-03D0AF7EE29B}</a:tableStyleId>
              </a:tblPr>
              <a:tblGrid>
                <a:gridCol w="4064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GB" sz="1800" b="1" u="none" strike="noStrike" cap="none">
                          <a:solidFill>
                            <a:srgbClr val="3F3F3F"/>
                          </a:solidFill>
                          <a:latin typeface="Arial Hebrew"/>
                          <a:ea typeface="Arial Hebrew"/>
                          <a:cs typeface="Arial Hebrew"/>
                          <a:sym typeface="Arial Hebrew"/>
                        </a:rPr>
                        <a:t>BACKEND</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bl>
          </a:graphicData>
        </a:graphic>
      </p:graphicFrame>
      <p:sp>
        <p:nvSpPr>
          <p:cNvPr id="708" name="Google Shape;708;p20"/>
          <p:cNvSpPr/>
          <p:nvPr/>
        </p:nvSpPr>
        <p:spPr>
          <a:xfrm rot="10800000">
            <a:off x="3239654" y="1823739"/>
            <a:ext cx="5712692" cy="855477"/>
          </a:xfrm>
          <a:prstGeom prst="leftRigh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09" name="Google Shape;709;p20"/>
          <p:cNvPicPr preferRelativeResize="0"/>
          <p:nvPr/>
        </p:nvPicPr>
        <p:blipFill rotWithShape="1">
          <a:blip r:embed="rId10">
            <a:alphaModFix/>
          </a:blip>
          <a:srcRect/>
          <a:stretch/>
        </p:blipFill>
        <p:spPr>
          <a:xfrm>
            <a:off x="3768892" y="4419411"/>
            <a:ext cx="4604609" cy="1724604"/>
          </a:xfrm>
          <a:prstGeom prst="rect">
            <a:avLst/>
          </a:prstGeom>
          <a:noFill/>
          <a:ln>
            <a:noFill/>
          </a:ln>
        </p:spPr>
      </p:pic>
      <p:sp>
        <p:nvSpPr>
          <p:cNvPr id="710" name="Google Shape;710;p20"/>
          <p:cNvSpPr txBox="1"/>
          <p:nvPr/>
        </p:nvSpPr>
        <p:spPr>
          <a:xfrm>
            <a:off x="5946239" y="3237858"/>
            <a:ext cx="342657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1">
                <a:solidFill>
                  <a:srgbClr val="DB4D00"/>
                </a:solidFill>
                <a:latin typeface="Arial Hebrew"/>
                <a:ea typeface="Arial Hebrew"/>
                <a:cs typeface="Arial Hebrew"/>
                <a:sym typeface="Arial Hebrew"/>
              </a:rPr>
              <a:t>Communication</a:t>
            </a:r>
            <a:endParaRPr sz="1800" b="1">
              <a:solidFill>
                <a:srgbClr val="DB4D00"/>
              </a:solidFill>
              <a:latin typeface="Arial Hebrew"/>
              <a:ea typeface="Arial Hebrew"/>
              <a:cs typeface="Arial Hebrew"/>
              <a:sym typeface="Arial Hebrew"/>
            </a:endParaRPr>
          </a:p>
          <a:p>
            <a:pPr marL="0" marR="0" lvl="0" indent="0" algn="l" rtl="0">
              <a:lnSpc>
                <a:spcPct val="100000"/>
              </a:lnSpc>
              <a:spcBef>
                <a:spcPts val="0"/>
              </a:spcBef>
              <a:spcAft>
                <a:spcPts val="0"/>
              </a:spcAft>
              <a:buClr>
                <a:srgbClr val="000000"/>
              </a:buClr>
              <a:buSzPts val="1800"/>
              <a:buFont typeface="Arial"/>
              <a:buNone/>
            </a:pPr>
            <a:r>
              <a:rPr lang="en-GB" sz="1800" b="1">
                <a:solidFill>
                  <a:srgbClr val="DB4D00"/>
                </a:solidFill>
                <a:latin typeface="Arial Hebrew"/>
                <a:ea typeface="Arial Hebrew"/>
                <a:cs typeface="Arial Hebrew"/>
                <a:sym typeface="Arial Hebrew"/>
              </a:rPr>
              <a:t>protocol</a:t>
            </a:r>
            <a:endParaRPr sz="1800" b="1">
              <a:solidFill>
                <a:srgbClr val="DB4D00"/>
              </a:solidFill>
              <a:latin typeface="Arial Hebrew"/>
              <a:ea typeface="Arial Hebrew"/>
              <a:cs typeface="Arial Hebrew"/>
              <a:sym typeface="Arial Hebrew"/>
            </a:endParaRPr>
          </a:p>
        </p:txBody>
      </p:sp>
      <p:pic>
        <p:nvPicPr>
          <p:cNvPr id="711" name="Google Shape;711;p20" descr="Immagine che contiene schermata, Rettangolo, Elementi grafici, design&#10;&#10;Il contenuto generato dall'IA potrebbe non essere corretto."/>
          <p:cNvPicPr preferRelativeResize="0"/>
          <p:nvPr/>
        </p:nvPicPr>
        <p:blipFill rotWithShape="1">
          <a:blip r:embed="rId11">
            <a:alphaModFix/>
          </a:blip>
          <a:srcRect/>
          <a:stretch/>
        </p:blipFill>
        <p:spPr>
          <a:xfrm>
            <a:off x="1314930" y="1234868"/>
            <a:ext cx="1524000" cy="1524000"/>
          </a:xfrm>
          <a:prstGeom prst="ellipse">
            <a:avLst/>
          </a:prstGeom>
          <a:noFill/>
          <a:ln>
            <a:noFill/>
          </a:ln>
        </p:spPr>
      </p:pic>
      <p:pic>
        <p:nvPicPr>
          <p:cNvPr id="712" name="Google Shape;712;p20" descr="Immagine che contiene cerchio, Elementi grafici, schermata, Policromia&#10;&#10;Il contenuto generato dall'IA potrebbe non essere corretto."/>
          <p:cNvPicPr preferRelativeResize="0"/>
          <p:nvPr/>
        </p:nvPicPr>
        <p:blipFill rotWithShape="1">
          <a:blip r:embed="rId12">
            <a:alphaModFix/>
          </a:blip>
          <a:srcRect/>
          <a:stretch/>
        </p:blipFill>
        <p:spPr>
          <a:xfrm>
            <a:off x="9158342" y="1234868"/>
            <a:ext cx="1524001" cy="1524001"/>
          </a:xfrm>
          <a:prstGeom prst="rect">
            <a:avLst/>
          </a:prstGeom>
          <a:noFill/>
          <a:ln>
            <a:noFill/>
          </a:ln>
        </p:spPr>
      </p:pic>
      <p:pic>
        <p:nvPicPr>
          <p:cNvPr id="713" name="Google Shape;713;p20" descr="Immagine che contiene clipart, Elementi grafici, creatività, design&#10;&#10;Il contenuto generato dall'IA potrebbe non essere corretto."/>
          <p:cNvPicPr preferRelativeResize="0"/>
          <p:nvPr/>
        </p:nvPicPr>
        <p:blipFill rotWithShape="1">
          <a:blip r:embed="rId13">
            <a:alphaModFix/>
          </a:blip>
          <a:srcRect l="21380" t="10070" r="21790" b="9028"/>
          <a:stretch/>
        </p:blipFill>
        <p:spPr>
          <a:xfrm>
            <a:off x="4583183" y="2882667"/>
            <a:ext cx="1333293" cy="1333293"/>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61"/>
        <p:cNvGrpSpPr/>
        <p:nvPr/>
      </p:nvGrpSpPr>
      <p:grpSpPr>
        <a:xfrm>
          <a:off x="0" y="0"/>
          <a:ext cx="0" cy="0"/>
          <a:chOff x="0" y="0"/>
          <a:chExt cx="0" cy="0"/>
        </a:xfrm>
      </p:grpSpPr>
      <p:sp>
        <p:nvSpPr>
          <p:cNvPr id="762" name="Google Shape;762;p22"/>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763" name="Google Shape;763;p22"/>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24</a:t>
            </a:r>
            <a:endParaRPr/>
          </a:p>
        </p:txBody>
      </p:sp>
      <p:cxnSp>
        <p:nvCxnSpPr>
          <p:cNvPr id="764" name="Google Shape;764;p22"/>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765" name="Google Shape;765;p22"/>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66" name="Google Shape;766;p22"/>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67" name="Google Shape;767;p22"/>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68" name="Google Shape;768;p22"/>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69" name="Google Shape;769;p22"/>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0" name="Google Shape;770;p22"/>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1" name="Google Shape;771;p22"/>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2" name="Google Shape;772;p22"/>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3" name="Google Shape;773;p22"/>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4" name="Google Shape;774;p22"/>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5" name="Google Shape;775;p22"/>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6" name="Google Shape;776;p22"/>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7" name="Google Shape;777;p22"/>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778" name="Google Shape;778;p22"/>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779" name="Google Shape;779;p22"/>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780" name="Google Shape;780;p22"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781" name="Google Shape;781;p22"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782" name="Google Shape;782;p22"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783" name="Google Shape;783;p22"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784" name="Google Shape;784;p22"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785" name="Google Shape;785;p22"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786" name="Google Shape;786;p22"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787" name="Google Shape;787;p22"/>
          <p:cNvPicPr preferRelativeResize="0"/>
          <p:nvPr/>
        </p:nvPicPr>
        <p:blipFill rotWithShape="1">
          <a:blip r:embed="rId10">
            <a:alphaModFix/>
          </a:blip>
          <a:srcRect/>
          <a:stretch/>
        </p:blipFill>
        <p:spPr>
          <a:xfrm>
            <a:off x="831100" y="2234935"/>
            <a:ext cx="10529799" cy="3712200"/>
          </a:xfrm>
          <a:prstGeom prst="rect">
            <a:avLst/>
          </a:prstGeom>
          <a:noFill/>
          <a:ln>
            <a:noFill/>
          </a:ln>
        </p:spPr>
      </p:pic>
      <p:sp>
        <p:nvSpPr>
          <p:cNvPr id="788" name="Google Shape;788;p22"/>
          <p:cNvSpPr txBox="1"/>
          <p:nvPr/>
        </p:nvSpPr>
        <p:spPr>
          <a:xfrm>
            <a:off x="3200178" y="1434085"/>
            <a:ext cx="579164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b="1">
                <a:solidFill>
                  <a:srgbClr val="3F3F3F"/>
                </a:solidFill>
                <a:latin typeface="Arial Hebrew"/>
                <a:ea typeface="Arial Hebrew"/>
                <a:cs typeface="Arial Hebrew"/>
                <a:sym typeface="Arial Hebrew"/>
              </a:rPr>
              <a:t>Ngrok </a:t>
            </a:r>
            <a:r>
              <a:rPr lang="en-GB" sz="1800">
                <a:solidFill>
                  <a:srgbClr val="3F3F3F"/>
                </a:solidFill>
                <a:latin typeface="Arial Hebrew"/>
                <a:ea typeface="Arial Hebrew"/>
                <a:cs typeface="Arial Hebrew"/>
                <a:sym typeface="Arial Hebrew"/>
              </a:rPr>
              <a:t>- to make the WebApp accessible remotely</a:t>
            </a:r>
            <a:endParaRPr sz="1800">
              <a:solidFill>
                <a:srgbClr val="3F3F3F"/>
              </a:solidFill>
              <a:latin typeface="Arial Hebrew"/>
              <a:ea typeface="Arial Hebrew"/>
              <a:cs typeface="Arial Hebrew"/>
              <a:sym typeface="Arial Hebrew"/>
            </a:endParaRPr>
          </a:p>
        </p:txBody>
      </p:sp>
      <p:sp>
        <p:nvSpPr>
          <p:cNvPr id="789" name="Google Shape;789;p22"/>
          <p:cNvSpPr/>
          <p:nvPr/>
        </p:nvSpPr>
        <p:spPr>
          <a:xfrm>
            <a:off x="3077467" y="4357396"/>
            <a:ext cx="3902239" cy="382555"/>
          </a:xfrm>
          <a:prstGeom prst="ellipse">
            <a:avLst/>
          </a:prstGeom>
          <a:noFill/>
          <a:ln w="571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94"/>
        <p:cNvGrpSpPr/>
        <p:nvPr/>
      </p:nvGrpSpPr>
      <p:grpSpPr>
        <a:xfrm>
          <a:off x="0" y="0"/>
          <a:ext cx="0" cy="0"/>
          <a:chOff x="0" y="0"/>
          <a:chExt cx="0" cy="0"/>
        </a:xfrm>
      </p:grpSpPr>
      <p:sp>
        <p:nvSpPr>
          <p:cNvPr id="795" name="Google Shape;795;p23"/>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sz="180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Coluccino Edoardo, Freddo Sara, Girolami Francesca, Vogel Hannes</a:t>
            </a:r>
            <a:endParaRPr sz="1800">
              <a:solidFill>
                <a:schemeClr val="dk1"/>
              </a:solidFill>
              <a:latin typeface="Calibri"/>
              <a:ea typeface="Calibri"/>
              <a:cs typeface="Calibri"/>
              <a:sym typeface="Calibri"/>
            </a:endParaRPr>
          </a:p>
        </p:txBody>
      </p:sp>
      <p:sp>
        <p:nvSpPr>
          <p:cNvPr id="796" name="Google Shape;796;p23"/>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Times New Roman"/>
              <a:buNone/>
            </a:pPr>
            <a:r>
              <a:rPr lang="en-GB" sz="1000">
                <a:solidFill>
                  <a:schemeClr val="dk1"/>
                </a:solidFill>
                <a:latin typeface="Times New Roman"/>
                <a:ea typeface="Times New Roman"/>
                <a:cs typeface="Times New Roman"/>
                <a:sym typeface="Times New Roman"/>
              </a:rPr>
              <a:t>Page 25</a:t>
            </a:r>
            <a:endParaRPr sz="1800">
              <a:solidFill>
                <a:schemeClr val="dk1"/>
              </a:solidFill>
              <a:latin typeface="Calibri"/>
              <a:ea typeface="Calibri"/>
              <a:cs typeface="Calibri"/>
              <a:sym typeface="Calibri"/>
            </a:endParaRPr>
          </a:p>
        </p:txBody>
      </p:sp>
      <p:cxnSp>
        <p:nvCxnSpPr>
          <p:cNvPr id="797" name="Google Shape;797;p23"/>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798" name="Google Shape;798;p23"/>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Arial Hebrew"/>
              <a:buNone/>
            </a:pPr>
            <a:r>
              <a:rPr lang="en-GB" sz="2800">
                <a:solidFill>
                  <a:srgbClr val="3F3F3F"/>
                </a:solidFill>
                <a:latin typeface="Arial Hebrew"/>
                <a:ea typeface="Arial Hebrew"/>
                <a:cs typeface="Arial Hebrew"/>
                <a:sym typeface="Arial Hebrew"/>
              </a:rPr>
              <a:t>5. Demo</a:t>
            </a:r>
            <a:endParaRPr sz="1800">
              <a:solidFill>
                <a:schemeClr val="dk1"/>
              </a:solidFill>
              <a:latin typeface="Calibri"/>
              <a:ea typeface="Calibri"/>
              <a:cs typeface="Calibri"/>
              <a:sym typeface="Calibri"/>
            </a:endParaRPr>
          </a:p>
        </p:txBody>
      </p:sp>
      <p:pic>
        <p:nvPicPr>
          <p:cNvPr id="799" name="Google Shape;799;p23" descr="Immagine che contiene Carattere, Elementi grafici, logo, grafica&#10;&#10;Il contenuto generato dall'IA potrebbe non essere corretto."/>
          <p:cNvPicPr preferRelativeResize="0"/>
          <p:nvPr/>
        </p:nvPicPr>
        <p:blipFill rotWithShape="1">
          <a:blip r:embed="rId3">
            <a:alphaModFix/>
          </a:blip>
          <a:srcRect/>
          <a:stretch/>
        </p:blipFill>
        <p:spPr>
          <a:xfrm>
            <a:off x="3657600" y="990600"/>
            <a:ext cx="4876800" cy="487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826"/>
        <p:cNvGrpSpPr/>
        <p:nvPr/>
      </p:nvGrpSpPr>
      <p:grpSpPr>
        <a:xfrm>
          <a:off x="0" y="0"/>
          <a:ext cx="0" cy="0"/>
          <a:chOff x="0" y="0"/>
          <a:chExt cx="0" cy="0"/>
        </a:xfrm>
      </p:grpSpPr>
      <p:sp>
        <p:nvSpPr>
          <p:cNvPr id="827" name="Google Shape;827;p26"/>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cxnSp>
        <p:nvCxnSpPr>
          <p:cNvPr id="828" name="Google Shape;828;p26"/>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29" name="Google Shape;829;p26"/>
          <p:cNvSpPr txBox="1"/>
          <p:nvPr/>
        </p:nvSpPr>
        <p:spPr>
          <a:xfrm>
            <a:off x="3960317" y="467832"/>
            <a:ext cx="427136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800">
                <a:solidFill>
                  <a:srgbClr val="3F3F3F"/>
                </a:solidFill>
                <a:latin typeface="Arial Hebrew"/>
                <a:ea typeface="Arial Hebrew"/>
                <a:cs typeface="Arial Hebrew"/>
                <a:sym typeface="Arial Hebrew"/>
              </a:rPr>
              <a:t>Thanks for your attention!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34"/>
        <p:cNvGrpSpPr/>
        <p:nvPr/>
      </p:nvGrpSpPr>
      <p:grpSpPr>
        <a:xfrm>
          <a:off x="0" y="0"/>
          <a:ext cx="0" cy="0"/>
          <a:chOff x="0" y="0"/>
          <a:chExt cx="0" cy="0"/>
        </a:xfrm>
      </p:grpSpPr>
      <p:sp>
        <p:nvSpPr>
          <p:cNvPr id="835" name="Google Shape;835;p27"/>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836" name="Google Shape;836;p27"/>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19</a:t>
            </a:r>
            <a:endParaRPr/>
          </a:p>
        </p:txBody>
      </p:sp>
      <p:cxnSp>
        <p:nvCxnSpPr>
          <p:cNvPr id="837" name="Google Shape;837;p27"/>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38" name="Google Shape;838;p27"/>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39" name="Google Shape;839;p27"/>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0" name="Google Shape;840;p27"/>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1" name="Google Shape;841;p27"/>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2" name="Google Shape;842;p27"/>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3" name="Google Shape;843;p27"/>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4" name="Google Shape;844;p27"/>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5" name="Google Shape;845;p27"/>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6" name="Google Shape;846;p27"/>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7" name="Google Shape;847;p27"/>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48" name="Google Shape;848;p27"/>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49" name="Google Shape;849;p27"/>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50" name="Google Shape;850;p27"/>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851" name="Google Shape;851;p27"/>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852" name="Google Shape;852;p27"/>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0A1B0"/>
                </a:solidFill>
                <a:latin typeface="Arial Hebrew"/>
                <a:ea typeface="Arial Hebrew"/>
                <a:cs typeface="Arial Hebrew"/>
                <a:sym typeface="Arial Hebrew"/>
              </a:rPr>
              <a:t>Quality Evaluation</a:t>
            </a:r>
            <a:endParaRPr/>
          </a:p>
        </p:txBody>
      </p:sp>
      <p:pic>
        <p:nvPicPr>
          <p:cNvPr id="853" name="Google Shape;853;p27"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854" name="Google Shape;854;p27"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855" name="Google Shape;855;p27"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856" name="Google Shape;856;p27"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857" name="Google Shape;857;p27"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858" name="Google Shape;858;p27"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sp>
        <p:nvSpPr>
          <p:cNvPr id="859" name="Google Shape;859;p27"/>
          <p:cNvSpPr txBox="1"/>
          <p:nvPr/>
        </p:nvSpPr>
        <p:spPr>
          <a:xfrm>
            <a:off x="232589" y="1210939"/>
            <a:ext cx="41891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Abstract operation </a:t>
            </a:r>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Rule Based Algorithm</a:t>
            </a:r>
            <a:endParaRPr sz="1800">
              <a:solidFill>
                <a:srgbClr val="3F3F3F"/>
              </a:solidFill>
              <a:latin typeface="Arial Hebrew"/>
              <a:ea typeface="Arial Hebrew"/>
              <a:cs typeface="Arial Hebrew"/>
              <a:sym typeface="Arial Hebrew"/>
            </a:endParaRPr>
          </a:p>
        </p:txBody>
      </p:sp>
      <p:pic>
        <p:nvPicPr>
          <p:cNvPr id="860" name="Google Shape;860;p27"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861" name="Google Shape;861;p27"/>
          <p:cNvPicPr preferRelativeResize="0"/>
          <p:nvPr/>
        </p:nvPicPr>
        <p:blipFill rotWithShape="1">
          <a:blip r:embed="rId10">
            <a:alphaModFix/>
          </a:blip>
          <a:srcRect/>
          <a:stretch/>
        </p:blipFill>
        <p:spPr>
          <a:xfrm>
            <a:off x="5130377" y="1210939"/>
            <a:ext cx="6520603" cy="4863363"/>
          </a:xfrm>
          <a:prstGeom prst="rect">
            <a:avLst/>
          </a:prstGeom>
          <a:noFill/>
          <a:ln>
            <a:noFill/>
          </a:ln>
        </p:spPr>
      </p:pic>
      <p:pic>
        <p:nvPicPr>
          <p:cNvPr id="862" name="Google Shape;862;p27"/>
          <p:cNvPicPr preferRelativeResize="0"/>
          <p:nvPr/>
        </p:nvPicPr>
        <p:blipFill rotWithShape="1">
          <a:blip r:embed="rId11">
            <a:alphaModFix/>
          </a:blip>
          <a:srcRect/>
          <a:stretch/>
        </p:blipFill>
        <p:spPr>
          <a:xfrm>
            <a:off x="673836" y="3023808"/>
            <a:ext cx="4315682" cy="3045688"/>
          </a:xfrm>
          <a:prstGeom prst="rect">
            <a:avLst/>
          </a:prstGeom>
          <a:noFill/>
          <a:ln>
            <a:noFill/>
          </a:ln>
        </p:spPr>
      </p:pic>
      <p:sp>
        <p:nvSpPr>
          <p:cNvPr id="863" name="Google Shape;863;p27"/>
          <p:cNvSpPr txBox="1"/>
          <p:nvPr/>
        </p:nvSpPr>
        <p:spPr>
          <a:xfrm>
            <a:off x="745640" y="2269905"/>
            <a:ext cx="316307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Angles computation</a:t>
            </a:r>
            <a:endParaRPr sz="1800">
              <a:solidFill>
                <a:srgbClr val="3F3F3F"/>
              </a:solidFill>
              <a:latin typeface="Arial Hebrew"/>
              <a:ea typeface="Arial Hebrew"/>
              <a:cs typeface="Arial Hebrew"/>
              <a:sym typeface="Arial Hebrew"/>
            </a:endParaRPr>
          </a:p>
        </p:txBody>
      </p:sp>
      <p:sp>
        <p:nvSpPr>
          <p:cNvPr id="864" name="Google Shape;864;p27"/>
          <p:cNvSpPr/>
          <p:nvPr/>
        </p:nvSpPr>
        <p:spPr>
          <a:xfrm>
            <a:off x="3698387" y="1382525"/>
            <a:ext cx="718457" cy="263494"/>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p27"/>
          <p:cNvSpPr/>
          <p:nvPr/>
        </p:nvSpPr>
        <p:spPr>
          <a:xfrm rot="10800000" flipH="1">
            <a:off x="3698387" y="2420169"/>
            <a:ext cx="662473" cy="433347"/>
          </a:xfrm>
          <a:prstGeom prst="bentUpArrow">
            <a:avLst>
              <a:gd name="adj1" fmla="val 25000"/>
              <a:gd name="adj2" fmla="val 25000"/>
              <a:gd name="adj3" fmla="val 25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p:nvPr/>
        </p:nvSpPr>
        <p:spPr>
          <a:xfrm>
            <a:off x="563525" y="467832"/>
            <a:ext cx="6957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2800"/>
              <a:buFont typeface="Arial Hebrew"/>
              <a:buNone/>
            </a:pPr>
            <a:r>
              <a:rPr lang="en-GB" sz="2800">
                <a:solidFill>
                  <a:srgbClr val="3F3F3F"/>
                </a:solidFill>
                <a:latin typeface="Arial Hebrew"/>
                <a:ea typeface="Arial Hebrew"/>
                <a:cs typeface="Arial Hebrew"/>
                <a:sym typeface="Arial Hebrew"/>
              </a:rPr>
              <a:t>1. Background and aim of the work</a:t>
            </a:r>
            <a:endParaRPr sz="1800">
              <a:solidFill>
                <a:schemeClr val="dk1"/>
              </a:solidFill>
              <a:latin typeface="Calibri"/>
              <a:ea typeface="Calibri"/>
              <a:cs typeface="Calibri"/>
              <a:sym typeface="Calibri"/>
            </a:endParaRPr>
          </a:p>
        </p:txBody>
      </p:sp>
      <p:sp>
        <p:nvSpPr>
          <p:cNvPr id="126" name="Google Shape;126;p4"/>
          <p:cNvSpPr txBox="1"/>
          <p:nvPr/>
        </p:nvSpPr>
        <p:spPr>
          <a:xfrm>
            <a:off x="5292355" y="6390168"/>
            <a:ext cx="6828900" cy="4002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sz="180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00"/>
              <a:buFont typeface="Arial Hebrew"/>
              <a:buNone/>
            </a:pPr>
            <a:r>
              <a:rPr lang="en-GB" sz="1000">
                <a:solidFill>
                  <a:schemeClr val="dk1"/>
                </a:solidFill>
                <a:latin typeface="Arial Hebrew"/>
                <a:ea typeface="Arial Hebrew"/>
                <a:cs typeface="Arial Hebrew"/>
                <a:sym typeface="Arial Hebrew"/>
              </a:rPr>
              <a:t>Coluccino Edoardo, Freddo Sara, Girolami Francesca, Vogel Hannes</a:t>
            </a:r>
            <a:endParaRPr sz="1800">
              <a:solidFill>
                <a:schemeClr val="dk1"/>
              </a:solidFill>
              <a:latin typeface="Calibri"/>
              <a:ea typeface="Calibri"/>
              <a:cs typeface="Calibri"/>
              <a:sym typeface="Calibri"/>
            </a:endParaRPr>
          </a:p>
        </p:txBody>
      </p:sp>
      <p:sp>
        <p:nvSpPr>
          <p:cNvPr id="127" name="Google Shape;127;p4"/>
          <p:cNvSpPr txBox="1"/>
          <p:nvPr/>
        </p:nvSpPr>
        <p:spPr>
          <a:xfrm>
            <a:off x="129953" y="6467112"/>
            <a:ext cx="18165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Times New Roman"/>
              <a:buNone/>
            </a:pPr>
            <a:r>
              <a:rPr lang="en-GB" sz="1000">
                <a:solidFill>
                  <a:schemeClr val="dk1"/>
                </a:solidFill>
                <a:latin typeface="Times New Roman"/>
                <a:ea typeface="Times New Roman"/>
                <a:cs typeface="Times New Roman"/>
                <a:sym typeface="Times New Roman"/>
              </a:rPr>
              <a:t>Page 4</a:t>
            </a:r>
            <a:endParaRPr sz="1800">
              <a:solidFill>
                <a:schemeClr val="dk1"/>
              </a:solidFill>
              <a:latin typeface="Calibri"/>
              <a:ea typeface="Calibri"/>
              <a:cs typeface="Calibri"/>
              <a:sym typeface="Calibri"/>
            </a:endParaRPr>
          </a:p>
        </p:txBody>
      </p:sp>
      <p:cxnSp>
        <p:nvCxnSpPr>
          <p:cNvPr id="128" name="Google Shape;128;p4"/>
          <p:cNvCxnSpPr/>
          <p:nvPr/>
        </p:nvCxnSpPr>
        <p:spPr>
          <a:xfrm>
            <a:off x="578765" y="991052"/>
            <a:ext cx="11072100" cy="0"/>
          </a:xfrm>
          <a:prstGeom prst="straightConnector1">
            <a:avLst/>
          </a:prstGeom>
          <a:noFill/>
          <a:ln w="9525" cap="flat" cmpd="sng">
            <a:solidFill>
              <a:schemeClr val="dk1"/>
            </a:solidFill>
            <a:prstDash val="solid"/>
            <a:miter lim="800000"/>
            <a:headEnd type="none" w="sm" len="sm"/>
            <a:tailEnd type="none" w="sm" len="sm"/>
          </a:ln>
        </p:spPr>
      </p:cxnSp>
      <p:sp>
        <p:nvSpPr>
          <p:cNvPr id="129" name="Google Shape;129;p4"/>
          <p:cNvSpPr txBox="1"/>
          <p:nvPr/>
        </p:nvSpPr>
        <p:spPr>
          <a:xfrm>
            <a:off x="4465950" y="2635275"/>
            <a:ext cx="7325350"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GB" sz="1800" i="1">
                <a:solidFill>
                  <a:schemeClr val="dk1"/>
                </a:solidFill>
                <a:latin typeface="Calibri"/>
                <a:ea typeface="Calibri"/>
                <a:cs typeface="Calibri"/>
                <a:sym typeface="Calibri"/>
              </a:rPr>
              <a:t>Design and implement a</a:t>
            </a:r>
            <a:r>
              <a:rPr lang="en-GB" sz="1800" b="1" i="1">
                <a:solidFill>
                  <a:schemeClr val="dk1"/>
                </a:solidFill>
                <a:latin typeface="Calibri"/>
                <a:ea typeface="Calibri"/>
                <a:cs typeface="Calibri"/>
                <a:sym typeface="Calibri"/>
              </a:rPr>
              <a:t> computer vision-based system</a:t>
            </a:r>
            <a:r>
              <a:rPr lang="en-GB" sz="1800" i="1">
                <a:solidFill>
                  <a:schemeClr val="dk1"/>
                </a:solidFill>
                <a:latin typeface="Calibri"/>
                <a:ea typeface="Calibri"/>
                <a:cs typeface="Calibri"/>
                <a:sym typeface="Calibri"/>
              </a:rPr>
              <a:t> which can:</a:t>
            </a:r>
            <a:endParaRPr sz="1800" i="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GB" sz="1800" b="1" i="1">
                <a:solidFill>
                  <a:schemeClr val="dk1"/>
                </a:solidFill>
                <a:latin typeface="Calibri"/>
                <a:ea typeface="Calibri"/>
                <a:cs typeface="Calibri"/>
                <a:sym typeface="Calibri"/>
              </a:rPr>
              <a:t>Recognize</a:t>
            </a:r>
            <a:r>
              <a:rPr lang="en-GB" sz="1800" i="1">
                <a:solidFill>
                  <a:schemeClr val="dk1"/>
                </a:solidFill>
                <a:latin typeface="Calibri"/>
                <a:ea typeface="Calibri"/>
                <a:cs typeface="Calibri"/>
                <a:sym typeface="Calibri"/>
              </a:rPr>
              <a:t> and </a:t>
            </a:r>
            <a:r>
              <a:rPr lang="en-GB" sz="1800" b="1" i="1">
                <a:solidFill>
                  <a:schemeClr val="dk1"/>
                </a:solidFill>
                <a:latin typeface="Calibri"/>
                <a:ea typeface="Calibri"/>
                <a:cs typeface="Calibri"/>
                <a:sym typeface="Calibri"/>
              </a:rPr>
              <a:t>classify</a:t>
            </a:r>
            <a:r>
              <a:rPr lang="en-GB" sz="1800" i="1">
                <a:solidFill>
                  <a:schemeClr val="dk1"/>
                </a:solidFill>
                <a:latin typeface="Calibri"/>
                <a:ea typeface="Calibri"/>
                <a:cs typeface="Calibri"/>
                <a:sym typeface="Calibri"/>
              </a:rPr>
              <a:t> physical exercises using video data from a camera</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GB" sz="1800" b="1" i="1">
                <a:solidFill>
                  <a:schemeClr val="dk1"/>
                </a:solidFill>
                <a:latin typeface="Calibri"/>
                <a:ea typeface="Calibri"/>
                <a:cs typeface="Calibri"/>
                <a:sym typeface="Calibri"/>
              </a:rPr>
              <a:t>Differentiate</a:t>
            </a:r>
            <a:r>
              <a:rPr lang="en-GB" sz="1800" i="1">
                <a:solidFill>
                  <a:schemeClr val="dk1"/>
                </a:solidFill>
                <a:latin typeface="Calibri"/>
                <a:ea typeface="Calibri"/>
                <a:cs typeface="Calibri"/>
                <a:sym typeface="Calibri"/>
              </a:rPr>
              <a:t> between similar exercises to ensure accurate activity recognition</a:t>
            </a:r>
            <a:endParaRPr sz="1800" i="1">
              <a:solidFill>
                <a:schemeClr val="dk1"/>
              </a:solidFill>
              <a:latin typeface="Calibri"/>
              <a:ea typeface="Calibri"/>
              <a:cs typeface="Calibri"/>
              <a:sym typeface="Calibri"/>
            </a:endParaRPr>
          </a:p>
          <a:p>
            <a:pPr marL="457200" marR="0" lvl="0" indent="0"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Char char="-"/>
            </a:pPr>
            <a:r>
              <a:rPr lang="en-GB" sz="1800" b="1" i="1">
                <a:solidFill>
                  <a:schemeClr val="dk1"/>
                </a:solidFill>
                <a:latin typeface="Calibri"/>
                <a:ea typeface="Calibri"/>
                <a:cs typeface="Calibri"/>
                <a:sym typeface="Calibri"/>
              </a:rPr>
              <a:t>Evaluate the quality</a:t>
            </a:r>
            <a:r>
              <a:rPr lang="en-GB" sz="1800" i="1">
                <a:solidFill>
                  <a:schemeClr val="dk1"/>
                </a:solidFill>
                <a:latin typeface="Calibri"/>
                <a:ea typeface="Calibri"/>
                <a:cs typeface="Calibri"/>
                <a:sym typeface="Calibri"/>
              </a:rPr>
              <a:t> of exercise execution, </a:t>
            </a:r>
            <a:r>
              <a:rPr lang="en-GB" sz="1800" b="1" i="1">
                <a:solidFill>
                  <a:schemeClr val="dk1"/>
                </a:solidFill>
                <a:latin typeface="Calibri"/>
                <a:ea typeface="Calibri"/>
                <a:cs typeface="Calibri"/>
                <a:sym typeface="Calibri"/>
              </a:rPr>
              <a:t>providing feedback</a:t>
            </a:r>
            <a:r>
              <a:rPr lang="en-GB" sz="1800" i="1">
                <a:solidFill>
                  <a:schemeClr val="dk1"/>
                </a:solidFill>
                <a:latin typeface="Calibri"/>
                <a:ea typeface="Calibri"/>
                <a:cs typeface="Calibri"/>
                <a:sym typeface="Calibri"/>
              </a:rPr>
              <a:t> to help improve form and prevent injury</a:t>
            </a:r>
            <a:endParaRPr sz="1800" i="1">
              <a:solidFill>
                <a:schemeClr val="dk1"/>
              </a:solidFill>
              <a:latin typeface="Calibri"/>
              <a:ea typeface="Calibri"/>
              <a:cs typeface="Calibri"/>
              <a:sym typeface="Calibri"/>
            </a:endParaRPr>
          </a:p>
        </p:txBody>
      </p:sp>
      <p:sp>
        <p:nvSpPr>
          <p:cNvPr id="130" name="Google Shape;130;p4"/>
          <p:cNvSpPr txBox="1"/>
          <p:nvPr/>
        </p:nvSpPr>
        <p:spPr>
          <a:xfrm>
            <a:off x="0" y="1463544"/>
            <a:ext cx="12192000" cy="3693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3F3F3F"/>
              </a:buClr>
              <a:buSzPts val="1800"/>
              <a:buFont typeface="Arial Hebrew"/>
              <a:buNone/>
            </a:pPr>
            <a:r>
              <a:rPr lang="en-GB" sz="1800" i="1">
                <a:solidFill>
                  <a:srgbClr val="3F3F3F"/>
                </a:solidFill>
                <a:latin typeface="Arial Hebrew"/>
                <a:ea typeface="Arial Hebrew"/>
                <a:cs typeface="Arial Hebrew"/>
                <a:sym typeface="Arial Hebrew"/>
              </a:rPr>
              <a:t>	AIM OF OUR WORK</a:t>
            </a:r>
            <a:endParaRPr sz="1800">
              <a:solidFill>
                <a:schemeClr val="dk1"/>
              </a:solidFill>
              <a:latin typeface="Calibri"/>
              <a:ea typeface="Calibri"/>
              <a:cs typeface="Calibri"/>
              <a:sym typeface="Calibri"/>
            </a:endParaRPr>
          </a:p>
        </p:txBody>
      </p:sp>
      <p:pic>
        <p:nvPicPr>
          <p:cNvPr id="131" name="Google Shape;131;p4" descr="Immagine che contiene sport, attrezzature sportive, Forma fisica, Palestra&#10;&#10;Il contenuto generato dall'IA potrebbe non essere corretto."/>
          <p:cNvPicPr preferRelativeResize="0"/>
          <p:nvPr/>
        </p:nvPicPr>
        <p:blipFill rotWithShape="1">
          <a:blip r:embed="rId3">
            <a:alphaModFix/>
          </a:blip>
          <a:srcRect l="22321" r="22321"/>
          <a:stretch/>
        </p:blipFill>
        <p:spPr>
          <a:xfrm>
            <a:off x="400700" y="2413001"/>
            <a:ext cx="3891900" cy="3977168"/>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70"/>
        <p:cNvGrpSpPr/>
        <p:nvPr/>
      </p:nvGrpSpPr>
      <p:grpSpPr>
        <a:xfrm>
          <a:off x="0" y="0"/>
          <a:ext cx="0" cy="0"/>
          <a:chOff x="0" y="0"/>
          <a:chExt cx="0" cy="0"/>
        </a:xfrm>
      </p:grpSpPr>
      <p:sp>
        <p:nvSpPr>
          <p:cNvPr id="871" name="Google Shape;871;p28"/>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Politecnico di Milano – Scuola di Ingegneria Industriale e dell’Informazione, Master Degree in Biomedical Engineering</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Hebrew"/>
                <a:ea typeface="Arial Hebrew"/>
                <a:cs typeface="Arial Hebrew"/>
                <a:sym typeface="Arial Hebrew"/>
              </a:rPr>
              <a:t>Coluccino Edoardo, Freddo Sara, Girolami Francesca, Vogel Hannes</a:t>
            </a:r>
            <a:endParaRPr sz="1400" b="0" i="0" u="none" strike="noStrike" cap="none">
              <a:solidFill>
                <a:srgbClr val="000000"/>
              </a:solidFill>
              <a:latin typeface="Arial"/>
              <a:ea typeface="Arial"/>
              <a:cs typeface="Arial"/>
              <a:sym typeface="Arial"/>
            </a:endParaRPr>
          </a:p>
        </p:txBody>
      </p:sp>
      <p:sp>
        <p:nvSpPr>
          <p:cNvPr id="872" name="Google Shape;872;p28"/>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Times New Roman"/>
                <a:ea typeface="Times New Roman"/>
                <a:cs typeface="Times New Roman"/>
                <a:sym typeface="Times New Roman"/>
              </a:rPr>
              <a:t>Page 23</a:t>
            </a:r>
            <a:endParaRPr sz="1400" b="0" i="0" u="none" strike="noStrike" cap="none">
              <a:solidFill>
                <a:srgbClr val="000000"/>
              </a:solidFill>
              <a:latin typeface="Arial"/>
              <a:ea typeface="Arial"/>
              <a:cs typeface="Arial"/>
              <a:sym typeface="Arial"/>
            </a:endParaRPr>
          </a:p>
        </p:txBody>
      </p:sp>
      <p:cxnSp>
        <p:nvCxnSpPr>
          <p:cNvPr id="873" name="Google Shape;873;p28"/>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874" name="Google Shape;874;p28"/>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75" name="Google Shape;875;p28"/>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76" name="Google Shape;876;p28"/>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77" name="Google Shape;877;p28"/>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78" name="Google Shape;878;p28"/>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79" name="Google Shape;879;p28"/>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0" name="Google Shape;880;p28"/>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1" name="Google Shape;881;p28"/>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2" name="Google Shape;882;p28"/>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3" name="Google Shape;883;p28"/>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4" name="Google Shape;884;p28"/>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5" name="Google Shape;885;p28"/>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6" name="Google Shape;886;p28"/>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887" name="Google Shape;887;p28"/>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sp>
        <p:nvSpPr>
          <p:cNvPr id="888" name="Google Shape;888;p28"/>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DB4D00"/>
                </a:solidFill>
                <a:latin typeface="Arial Hebrew"/>
                <a:ea typeface="Arial Hebrew"/>
                <a:cs typeface="Arial Hebrew"/>
                <a:sym typeface="Arial Hebrew"/>
              </a:rPr>
              <a:t>Web App</a:t>
            </a:r>
            <a:endParaRPr/>
          </a:p>
        </p:txBody>
      </p:sp>
      <p:pic>
        <p:nvPicPr>
          <p:cNvPr id="889" name="Google Shape;889;p28"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890" name="Google Shape;890;p28"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891" name="Google Shape;891;p28"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892" name="Google Shape;892;p28"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893" name="Google Shape;893;p28"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894" name="Google Shape;894;p28"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895" name="Google Shape;895;p28"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pic>
        <p:nvPicPr>
          <p:cNvPr id="896" name="Google Shape;896;p28"/>
          <p:cNvPicPr preferRelativeResize="0"/>
          <p:nvPr/>
        </p:nvPicPr>
        <p:blipFill rotWithShape="1">
          <a:blip r:embed="rId10">
            <a:alphaModFix/>
          </a:blip>
          <a:srcRect/>
          <a:stretch/>
        </p:blipFill>
        <p:spPr>
          <a:xfrm>
            <a:off x="629382" y="2528513"/>
            <a:ext cx="8077353" cy="1339935"/>
          </a:xfrm>
          <a:prstGeom prst="rect">
            <a:avLst/>
          </a:prstGeom>
          <a:noFill/>
          <a:ln>
            <a:noFill/>
          </a:ln>
        </p:spPr>
      </p:pic>
      <p:pic>
        <p:nvPicPr>
          <p:cNvPr id="897" name="Google Shape;897;p28"/>
          <p:cNvPicPr preferRelativeResize="0"/>
          <p:nvPr/>
        </p:nvPicPr>
        <p:blipFill rotWithShape="1">
          <a:blip r:embed="rId11">
            <a:alphaModFix/>
          </a:blip>
          <a:srcRect/>
          <a:stretch/>
        </p:blipFill>
        <p:spPr>
          <a:xfrm>
            <a:off x="3861451" y="4450917"/>
            <a:ext cx="7224676" cy="1520487"/>
          </a:xfrm>
          <a:prstGeom prst="rect">
            <a:avLst/>
          </a:prstGeom>
          <a:noFill/>
          <a:ln>
            <a:noFill/>
          </a:ln>
        </p:spPr>
      </p:pic>
      <p:sp>
        <p:nvSpPr>
          <p:cNvPr id="898" name="Google Shape;898;p28"/>
          <p:cNvSpPr txBox="1"/>
          <p:nvPr/>
        </p:nvSpPr>
        <p:spPr>
          <a:xfrm>
            <a:off x="3577754" y="1244775"/>
            <a:ext cx="507423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3F3F3F"/>
                </a:solidFill>
                <a:latin typeface="Arial Hebrew"/>
                <a:ea typeface="Arial Hebrew"/>
                <a:cs typeface="Arial Hebrew"/>
                <a:sym typeface="Arial Hebrew"/>
              </a:rPr>
              <a:t>Asynchronous operation </a:t>
            </a:r>
            <a:r>
              <a:rPr lang="en-GB" sz="1800" b="0" i="0" u="none" strike="noStrike" cap="none">
                <a:solidFill>
                  <a:srgbClr val="3F3F3F"/>
                </a:solidFill>
                <a:latin typeface="Arial Hebrew"/>
                <a:ea typeface="Arial Hebrew"/>
                <a:cs typeface="Arial Hebrew"/>
                <a:sym typeface="Arial Hebrew"/>
              </a:rPr>
              <a:t>between Classification and Rule Based Algorithm</a:t>
            </a:r>
            <a:endParaRPr sz="1800" b="0" i="0" u="none" strike="noStrike" cap="none">
              <a:solidFill>
                <a:srgbClr val="3F3F3F"/>
              </a:solidFill>
              <a:latin typeface="Arial Hebrew"/>
              <a:ea typeface="Arial Hebrew"/>
              <a:cs typeface="Arial Hebrew"/>
              <a:sym typeface="Arial Hebrew"/>
            </a:endParaRPr>
          </a:p>
        </p:txBody>
      </p:sp>
      <p:sp>
        <p:nvSpPr>
          <p:cNvPr id="899" name="Google Shape;899;p28"/>
          <p:cNvSpPr txBox="1"/>
          <p:nvPr/>
        </p:nvSpPr>
        <p:spPr>
          <a:xfrm>
            <a:off x="9031193" y="3573709"/>
            <a:ext cx="13076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Each frame</a:t>
            </a:r>
            <a:endParaRPr/>
          </a:p>
        </p:txBody>
      </p:sp>
      <p:sp>
        <p:nvSpPr>
          <p:cNvPr id="900" name="Google Shape;900;p28"/>
          <p:cNvSpPr txBox="1"/>
          <p:nvPr/>
        </p:nvSpPr>
        <p:spPr>
          <a:xfrm>
            <a:off x="1676401" y="5601605"/>
            <a:ext cx="274632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a:solidFill>
                  <a:srgbClr val="3F3F3F"/>
                </a:solidFill>
                <a:latin typeface="Arial Hebrew"/>
                <a:ea typeface="Arial Hebrew"/>
                <a:cs typeface="Arial Hebrew"/>
                <a:sym typeface="Arial Hebrew"/>
              </a:rPr>
              <a:t>Every 30 frames</a:t>
            </a:r>
            <a:endParaRPr/>
          </a:p>
        </p:txBody>
      </p:sp>
      <p:sp>
        <p:nvSpPr>
          <p:cNvPr id="901" name="Google Shape;901;p28"/>
          <p:cNvSpPr/>
          <p:nvPr/>
        </p:nvSpPr>
        <p:spPr>
          <a:xfrm>
            <a:off x="3568079" y="5492873"/>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902" name="Google Shape;902;p28"/>
          <p:cNvSpPr/>
          <p:nvPr/>
        </p:nvSpPr>
        <p:spPr>
          <a:xfrm>
            <a:off x="3672138" y="5603645"/>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pic>
        <p:nvPicPr>
          <p:cNvPr id="903" name="Google Shape;903;p28" descr="Immagine che contiene cerchio, linea&#10;&#10;Il contenuto generato dall'IA potrebbe non essere corretto."/>
          <p:cNvPicPr preferRelativeResize="0"/>
          <p:nvPr/>
        </p:nvPicPr>
        <p:blipFill rotWithShape="1">
          <a:blip r:embed="rId6">
            <a:alphaModFix amt="70000"/>
          </a:blip>
          <a:srcRect l="9430" r="9430"/>
          <a:stretch/>
        </p:blipFill>
        <p:spPr>
          <a:xfrm>
            <a:off x="3683033" y="5613225"/>
            <a:ext cx="386790" cy="386790"/>
          </a:xfrm>
          <a:prstGeom prst="ellipse">
            <a:avLst/>
          </a:prstGeom>
          <a:noFill/>
          <a:ln>
            <a:noFill/>
          </a:ln>
        </p:spPr>
      </p:pic>
      <p:sp>
        <p:nvSpPr>
          <p:cNvPr id="904" name="Google Shape;904;p28"/>
          <p:cNvSpPr/>
          <p:nvPr/>
        </p:nvSpPr>
        <p:spPr>
          <a:xfrm>
            <a:off x="8358391" y="347173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Hebrew"/>
              <a:ea typeface="Arial Hebrew"/>
              <a:cs typeface="Arial Hebrew"/>
              <a:sym typeface="Arial Hebrew"/>
            </a:endParaRPr>
          </a:p>
        </p:txBody>
      </p:sp>
      <p:sp>
        <p:nvSpPr>
          <p:cNvPr id="905" name="Google Shape;905;p28"/>
          <p:cNvSpPr/>
          <p:nvPr/>
        </p:nvSpPr>
        <p:spPr>
          <a:xfrm>
            <a:off x="8462450" y="358250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434343"/>
              </a:solidFill>
              <a:latin typeface="Arial Hebrew"/>
              <a:ea typeface="Arial Hebrew"/>
              <a:cs typeface="Arial Hebrew"/>
              <a:sym typeface="Arial Hebrew"/>
            </a:endParaRPr>
          </a:p>
        </p:txBody>
      </p:sp>
      <p:pic>
        <p:nvPicPr>
          <p:cNvPr id="906" name="Google Shape;906;p28" descr="Evaluation Icon Vector Art, Icons, and Graphics for Free Download"/>
          <p:cNvPicPr preferRelativeResize="0"/>
          <p:nvPr/>
        </p:nvPicPr>
        <p:blipFill rotWithShape="1">
          <a:blip r:embed="rId8">
            <a:alphaModFix amt="70000"/>
          </a:blip>
          <a:srcRect l="6751" t="16583" r="16837" b="7312"/>
          <a:stretch/>
        </p:blipFill>
        <p:spPr>
          <a:xfrm>
            <a:off x="8505694" y="3633092"/>
            <a:ext cx="311195" cy="309949"/>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2. Goals</a:t>
            </a:r>
            <a:endParaRPr/>
          </a:p>
        </p:txBody>
      </p:sp>
      <p:sp>
        <p:nvSpPr>
          <p:cNvPr id="138" name="Google Shape;138;p5"/>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39" name="Google Shape;139;p5"/>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5</a:t>
            </a:r>
            <a:endParaRPr/>
          </a:p>
        </p:txBody>
      </p:sp>
      <p:sp>
        <p:nvSpPr>
          <p:cNvPr id="140" name="Google Shape;140;p5"/>
          <p:cNvSpPr txBox="1"/>
          <p:nvPr/>
        </p:nvSpPr>
        <p:spPr>
          <a:xfrm>
            <a:off x="559893" y="1418302"/>
            <a:ext cx="11072214"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TASK 1 - Distinguish three different physical exercises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Squat 				Push up 				Pull up</a:t>
            </a:r>
            <a:endParaRPr/>
          </a:p>
        </p:txBody>
      </p:sp>
      <p:cxnSp>
        <p:nvCxnSpPr>
          <p:cNvPr id="141" name="Google Shape;141;p5"/>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pic>
        <p:nvPicPr>
          <p:cNvPr id="142" name="Google Shape;142;p5" descr="1+ Thousand Pushup Icon Royalty-Free Images, Stock Photos &amp; Pictures |  Shutterstock"/>
          <p:cNvPicPr preferRelativeResize="0"/>
          <p:nvPr/>
        </p:nvPicPr>
        <p:blipFill rotWithShape="1">
          <a:blip r:embed="rId3">
            <a:alphaModFix/>
          </a:blip>
          <a:srcRect l="467" r="467" b="7922"/>
          <a:stretch/>
        </p:blipFill>
        <p:spPr>
          <a:xfrm>
            <a:off x="4625531" y="2176186"/>
            <a:ext cx="2977502" cy="2977502"/>
          </a:xfrm>
          <a:prstGeom prst="ellipse">
            <a:avLst/>
          </a:prstGeom>
          <a:noFill/>
          <a:ln>
            <a:noFill/>
          </a:ln>
        </p:spPr>
      </p:pic>
      <p:pic>
        <p:nvPicPr>
          <p:cNvPr id="143" name="Google Shape;143;p5" descr="69+ Thousand Squat Exercise Royalty-Free Images, Stock Photos &amp; Pictures |  Shutterstock"/>
          <p:cNvPicPr preferRelativeResize="0"/>
          <p:nvPr/>
        </p:nvPicPr>
        <p:blipFill rotWithShape="1">
          <a:blip r:embed="rId4">
            <a:alphaModFix/>
          </a:blip>
          <a:srcRect b="8747"/>
          <a:stretch/>
        </p:blipFill>
        <p:spPr>
          <a:xfrm>
            <a:off x="882010" y="2176186"/>
            <a:ext cx="3032185" cy="2977502"/>
          </a:xfrm>
          <a:prstGeom prst="ellipse">
            <a:avLst/>
          </a:prstGeom>
          <a:noFill/>
          <a:ln>
            <a:noFill/>
          </a:ln>
        </p:spPr>
      </p:pic>
      <p:pic>
        <p:nvPicPr>
          <p:cNvPr id="144" name="Google Shape;144;p5" descr="Pull Up Exercise Vector Art, Icons, and Graphics for Free Download"/>
          <p:cNvPicPr preferRelativeResize="0"/>
          <p:nvPr/>
        </p:nvPicPr>
        <p:blipFill rotWithShape="1">
          <a:blip r:embed="rId5">
            <a:alphaModFix/>
          </a:blip>
          <a:srcRect/>
          <a:stretch/>
        </p:blipFill>
        <p:spPr>
          <a:xfrm>
            <a:off x="8314369" y="2176186"/>
            <a:ext cx="2977503" cy="2977503"/>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p:nvPr/>
        </p:nvSpPr>
        <p:spPr>
          <a:xfrm>
            <a:off x="559893" y="1418302"/>
            <a:ext cx="11072214"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TASK 2 - Distinction of the 3 previous physical exercises from 3 similar exercises</a:t>
            </a:r>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l"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      Split squat			  Bench press			 Lat pull down</a:t>
            </a:r>
            <a:endParaRPr/>
          </a:p>
        </p:txBody>
      </p:sp>
      <p:sp>
        <p:nvSpPr>
          <p:cNvPr id="151" name="Google Shape;151;p6"/>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2. Goals</a:t>
            </a:r>
            <a:endParaRPr/>
          </a:p>
        </p:txBody>
      </p:sp>
      <p:sp>
        <p:nvSpPr>
          <p:cNvPr id="152" name="Google Shape;152;p6"/>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53" name="Google Shape;153;p6"/>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6</a:t>
            </a:r>
            <a:endParaRPr/>
          </a:p>
        </p:txBody>
      </p:sp>
      <p:cxnSp>
        <p:nvCxnSpPr>
          <p:cNvPr id="154" name="Google Shape;154;p6"/>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pic>
        <p:nvPicPr>
          <p:cNvPr id="155" name="Google Shape;155;p6" descr="4,5 mila immagini, foto stock e illustrazioni esenti da diritti d'autore a  tema Dumbbell lunge | Shutterstock"/>
          <p:cNvPicPr preferRelativeResize="0"/>
          <p:nvPr/>
        </p:nvPicPr>
        <p:blipFill rotWithShape="1">
          <a:blip r:embed="rId3">
            <a:alphaModFix/>
          </a:blip>
          <a:srcRect/>
          <a:stretch/>
        </p:blipFill>
        <p:spPr>
          <a:xfrm>
            <a:off x="1103961" y="2176186"/>
            <a:ext cx="2977502" cy="2977502"/>
          </a:xfrm>
          <a:prstGeom prst="ellipse">
            <a:avLst/>
          </a:prstGeom>
          <a:noFill/>
          <a:ln>
            <a:noFill/>
          </a:ln>
        </p:spPr>
      </p:pic>
      <p:pic>
        <p:nvPicPr>
          <p:cNvPr id="156" name="Google Shape;156;p6" descr="9+ Hundred Bench Press Close Royalty-Free Images, Stock Photos &amp; Pictures |  Shutterstock"/>
          <p:cNvPicPr preferRelativeResize="0"/>
          <p:nvPr/>
        </p:nvPicPr>
        <p:blipFill rotWithShape="1">
          <a:blip r:embed="rId4">
            <a:alphaModFix/>
          </a:blip>
          <a:srcRect/>
          <a:stretch/>
        </p:blipFill>
        <p:spPr>
          <a:xfrm>
            <a:off x="4607249" y="2176186"/>
            <a:ext cx="2977502" cy="2977502"/>
          </a:xfrm>
          <a:prstGeom prst="ellipse">
            <a:avLst/>
          </a:prstGeom>
          <a:noFill/>
          <a:ln>
            <a:noFill/>
          </a:ln>
        </p:spPr>
      </p:pic>
      <p:pic>
        <p:nvPicPr>
          <p:cNvPr id="157" name="Google Shape;157;p6" descr="1+ Thousand Pushup Icon Royalty-Free Images, Stock Photos &amp; Pictures |  Shutterstock"/>
          <p:cNvPicPr preferRelativeResize="0"/>
          <p:nvPr/>
        </p:nvPicPr>
        <p:blipFill rotWithShape="1">
          <a:blip r:embed="rId5">
            <a:alphaModFix/>
          </a:blip>
          <a:srcRect l="467" r="467" b="7922"/>
          <a:stretch/>
        </p:blipFill>
        <p:spPr>
          <a:xfrm>
            <a:off x="6785623" y="1813082"/>
            <a:ext cx="1324913" cy="1324913"/>
          </a:xfrm>
          <a:prstGeom prst="ellipse">
            <a:avLst/>
          </a:prstGeom>
          <a:noFill/>
          <a:ln w="9525" cap="flat" cmpd="sng">
            <a:solidFill>
              <a:srgbClr val="7F7F7F"/>
            </a:solidFill>
            <a:prstDash val="solid"/>
            <a:round/>
            <a:headEnd type="none" w="sm" len="sm"/>
            <a:tailEnd type="none" w="sm" len="sm"/>
          </a:ln>
        </p:spPr>
      </p:pic>
      <p:pic>
        <p:nvPicPr>
          <p:cNvPr id="158" name="Google Shape;158;p6" descr="69+ Thousand Squat Exercise Royalty-Free Images, Stock Photos &amp; Pictures |  Shutterstock"/>
          <p:cNvPicPr preferRelativeResize="0"/>
          <p:nvPr/>
        </p:nvPicPr>
        <p:blipFill rotWithShape="1">
          <a:blip r:embed="rId6">
            <a:alphaModFix/>
          </a:blip>
          <a:srcRect b="8747"/>
          <a:stretch/>
        </p:blipFill>
        <p:spPr>
          <a:xfrm>
            <a:off x="3258003" y="1813082"/>
            <a:ext cx="1349246" cy="1324913"/>
          </a:xfrm>
          <a:prstGeom prst="ellipse">
            <a:avLst/>
          </a:prstGeom>
          <a:noFill/>
          <a:ln w="9525" cap="flat" cmpd="sng">
            <a:solidFill>
              <a:srgbClr val="7F7F7F"/>
            </a:solidFill>
            <a:prstDash val="solid"/>
            <a:round/>
            <a:headEnd type="none" w="sm" len="sm"/>
            <a:tailEnd type="none" w="sm" len="sm"/>
          </a:ln>
        </p:spPr>
      </p:pic>
      <p:pic>
        <p:nvPicPr>
          <p:cNvPr id="159" name="Google Shape;159;p6" descr="Lat Pull Down Vector Art, Icons, and Graphics for Free Download"/>
          <p:cNvPicPr preferRelativeResize="0"/>
          <p:nvPr/>
        </p:nvPicPr>
        <p:blipFill rotWithShape="1">
          <a:blip r:embed="rId7">
            <a:alphaModFix/>
          </a:blip>
          <a:srcRect/>
          <a:stretch/>
        </p:blipFill>
        <p:spPr>
          <a:xfrm>
            <a:off x="8274374" y="2176186"/>
            <a:ext cx="2977502" cy="2977502"/>
          </a:xfrm>
          <a:prstGeom prst="ellipse">
            <a:avLst/>
          </a:prstGeom>
          <a:noFill/>
          <a:ln>
            <a:noFill/>
          </a:ln>
        </p:spPr>
      </p:pic>
      <p:pic>
        <p:nvPicPr>
          <p:cNvPr id="160" name="Google Shape;160;p6" descr="Pull Up Exercise Vector Art, Icons, and Graphics for Free Download"/>
          <p:cNvPicPr preferRelativeResize="0"/>
          <p:nvPr/>
        </p:nvPicPr>
        <p:blipFill rotWithShape="1">
          <a:blip r:embed="rId8">
            <a:alphaModFix/>
          </a:blip>
          <a:srcRect/>
          <a:stretch/>
        </p:blipFill>
        <p:spPr>
          <a:xfrm>
            <a:off x="10425582" y="1813081"/>
            <a:ext cx="1324914" cy="1324914"/>
          </a:xfrm>
          <a:prstGeom prst="ellipse">
            <a:avLst/>
          </a:prstGeom>
          <a:noFill/>
          <a:ln w="9525" cap="flat" cmpd="sng">
            <a:solidFill>
              <a:srgbClr val="7F7F7F"/>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2. Goals</a:t>
            </a:r>
            <a:endParaRPr/>
          </a:p>
        </p:txBody>
      </p:sp>
      <p:sp>
        <p:nvSpPr>
          <p:cNvPr id="167" name="Google Shape;167;p7"/>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68" name="Google Shape;168;p7"/>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7</a:t>
            </a:r>
            <a:endParaRPr/>
          </a:p>
        </p:txBody>
      </p:sp>
      <p:cxnSp>
        <p:nvCxnSpPr>
          <p:cNvPr id="169" name="Google Shape;169;p7"/>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170" name="Google Shape;170;p7"/>
          <p:cNvSpPr txBox="1"/>
          <p:nvPr/>
        </p:nvSpPr>
        <p:spPr>
          <a:xfrm>
            <a:off x="559893" y="1418302"/>
            <a:ext cx="11072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TASK 3 - Quality evaluation</a:t>
            </a:r>
            <a:endParaRPr/>
          </a:p>
        </p:txBody>
      </p:sp>
      <p:pic>
        <p:nvPicPr>
          <p:cNvPr id="171" name="Google Shape;171;p7" descr="Immagine che contiene persona, Forma fisica, calzature, articolazione&#10;&#10;Il contenuto generato dall'IA potrebbe non essere corretto."/>
          <p:cNvPicPr preferRelativeResize="0"/>
          <p:nvPr/>
        </p:nvPicPr>
        <p:blipFill rotWithShape="1">
          <a:blip r:embed="rId3">
            <a:alphaModFix/>
          </a:blip>
          <a:srcRect r="52667"/>
          <a:stretch/>
        </p:blipFill>
        <p:spPr>
          <a:xfrm>
            <a:off x="3697925" y="2023067"/>
            <a:ext cx="2149072" cy="4131667"/>
          </a:xfrm>
          <a:prstGeom prst="roundRect">
            <a:avLst>
              <a:gd name="adj" fmla="val 16667"/>
            </a:avLst>
          </a:prstGeom>
          <a:noFill/>
          <a:ln>
            <a:noFill/>
          </a:ln>
        </p:spPr>
      </p:pic>
      <p:pic>
        <p:nvPicPr>
          <p:cNvPr id="172" name="Google Shape;172;p7" descr="Immagine che contiene persona, Forma fisica, calzature, articolazione&#10;&#10;Il contenuto generato dall'IA potrebbe non essere corretto."/>
          <p:cNvPicPr preferRelativeResize="0"/>
          <p:nvPr/>
        </p:nvPicPr>
        <p:blipFill rotWithShape="1">
          <a:blip r:embed="rId3">
            <a:alphaModFix/>
          </a:blip>
          <a:srcRect l="50000"/>
          <a:stretch/>
        </p:blipFill>
        <p:spPr>
          <a:xfrm>
            <a:off x="6436588" y="2023067"/>
            <a:ext cx="2270147" cy="4131668"/>
          </a:xfrm>
          <a:prstGeom prst="roundRect">
            <a:avLst>
              <a:gd name="adj" fmla="val 16667"/>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8"/>
          <p:cNvSpPr txBox="1"/>
          <p:nvPr/>
        </p:nvSpPr>
        <p:spPr>
          <a:xfrm>
            <a:off x="563525" y="467832"/>
            <a:ext cx="47314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3. Tools</a:t>
            </a:r>
            <a:endParaRPr/>
          </a:p>
        </p:txBody>
      </p:sp>
      <p:sp>
        <p:nvSpPr>
          <p:cNvPr id="179" name="Google Shape;179;p8"/>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180" name="Google Shape;180;p8"/>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8</a:t>
            </a:r>
            <a:endParaRPr/>
          </a:p>
        </p:txBody>
      </p:sp>
      <p:cxnSp>
        <p:nvCxnSpPr>
          <p:cNvPr id="181" name="Google Shape;181;p8"/>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pic>
        <p:nvPicPr>
          <p:cNvPr id="182" name="Google Shape;182;p8" descr="Immagine che contiene treppiede, Strumento ottico, Videocamere/fotocamere e obiettivi&#10;&#10;Il contenuto generato dall'IA potrebbe non essere corretto."/>
          <p:cNvPicPr preferRelativeResize="0"/>
          <p:nvPr/>
        </p:nvPicPr>
        <p:blipFill rotWithShape="1">
          <a:blip r:embed="rId3">
            <a:alphaModFix/>
          </a:blip>
          <a:srcRect/>
          <a:stretch/>
        </p:blipFill>
        <p:spPr>
          <a:xfrm>
            <a:off x="941452" y="3971654"/>
            <a:ext cx="1914924" cy="1914924"/>
          </a:xfrm>
          <a:prstGeom prst="ellipse">
            <a:avLst/>
          </a:prstGeom>
          <a:noFill/>
          <a:ln>
            <a:noFill/>
          </a:ln>
        </p:spPr>
      </p:pic>
      <p:pic>
        <p:nvPicPr>
          <p:cNvPr id="183" name="Google Shape;183;p8" descr="Immagine che contiene cielo, persona, nuvola, aria aperta&#10;&#10;Il contenuto generato dall'IA potrebbe non essere corretto."/>
          <p:cNvPicPr preferRelativeResize="0"/>
          <p:nvPr/>
        </p:nvPicPr>
        <p:blipFill rotWithShape="1">
          <a:blip r:embed="rId4">
            <a:alphaModFix/>
          </a:blip>
          <a:srcRect l="26667" r="26667"/>
          <a:stretch/>
        </p:blipFill>
        <p:spPr>
          <a:xfrm>
            <a:off x="1898914" y="1280171"/>
            <a:ext cx="2671852" cy="2671852"/>
          </a:xfrm>
          <a:prstGeom prst="ellipse">
            <a:avLst/>
          </a:prstGeom>
          <a:noFill/>
          <a:ln>
            <a:noFill/>
          </a:ln>
        </p:spPr>
      </p:pic>
      <p:pic>
        <p:nvPicPr>
          <p:cNvPr id="184" name="Google Shape;184;p8" descr="Immagine che contiene Palestra, Panca da training, attrezzature sportive, interno&#10;&#10;Il contenuto generato dall'IA potrebbe non essere corretto."/>
          <p:cNvPicPr preferRelativeResize="0"/>
          <p:nvPr/>
        </p:nvPicPr>
        <p:blipFill rotWithShape="1">
          <a:blip r:embed="rId5">
            <a:alphaModFix/>
          </a:blip>
          <a:srcRect l="23828" r="23828"/>
          <a:stretch/>
        </p:blipFill>
        <p:spPr>
          <a:xfrm>
            <a:off x="4592990" y="2640342"/>
            <a:ext cx="3533739" cy="3533739"/>
          </a:xfrm>
          <a:prstGeom prst="ellipse">
            <a:avLst/>
          </a:prstGeom>
          <a:noFill/>
          <a:ln>
            <a:noFill/>
          </a:ln>
        </p:spPr>
      </p:pic>
      <p:pic>
        <p:nvPicPr>
          <p:cNvPr id="185" name="Google Shape;185;p8" descr="Immagine che contiene clipart, Elementi grafici, Carattere, design&#10;&#10;Il contenuto generato dall'IA potrebbe non essere corretto."/>
          <p:cNvPicPr preferRelativeResize="0"/>
          <p:nvPr/>
        </p:nvPicPr>
        <p:blipFill rotWithShape="1">
          <a:blip r:embed="rId6">
            <a:alphaModFix/>
          </a:blip>
          <a:srcRect/>
          <a:stretch/>
        </p:blipFill>
        <p:spPr>
          <a:xfrm>
            <a:off x="7670129" y="1956793"/>
            <a:ext cx="3403411" cy="1914419"/>
          </a:xfrm>
          <a:prstGeom prst="rect">
            <a:avLst/>
          </a:prstGeom>
          <a:noFill/>
          <a:ln>
            <a:noFill/>
          </a:ln>
        </p:spPr>
      </p:pic>
      <p:pic>
        <p:nvPicPr>
          <p:cNvPr id="186" name="Google Shape;186;p8" descr="Immagine che contiene Carattere, simbolo, Elementi grafici, logo&#10;&#10;Il contenuto generato dall'IA potrebbe non essere corretto."/>
          <p:cNvPicPr preferRelativeResize="0"/>
          <p:nvPr/>
        </p:nvPicPr>
        <p:blipFill rotWithShape="1">
          <a:blip r:embed="rId7">
            <a:alphaModFix/>
          </a:blip>
          <a:srcRect/>
          <a:stretch/>
        </p:blipFill>
        <p:spPr>
          <a:xfrm>
            <a:off x="4978217" y="660394"/>
            <a:ext cx="2114473" cy="2114473"/>
          </a:xfrm>
          <a:prstGeom prst="rect">
            <a:avLst/>
          </a:prstGeom>
          <a:noFill/>
          <a:ln>
            <a:noFill/>
          </a:ln>
        </p:spPr>
      </p:pic>
      <p:pic>
        <p:nvPicPr>
          <p:cNvPr id="187" name="Google Shape;187;p8" descr="Immagine che contiene logo, Carattere, Elementi grafici, simbolo&#10;&#10;Il contenuto generato dall'IA potrebbe non essere corretto."/>
          <p:cNvPicPr preferRelativeResize="0"/>
          <p:nvPr/>
        </p:nvPicPr>
        <p:blipFill rotWithShape="1">
          <a:blip r:embed="rId8">
            <a:alphaModFix/>
          </a:blip>
          <a:srcRect/>
          <a:stretch/>
        </p:blipFill>
        <p:spPr>
          <a:xfrm>
            <a:off x="9195506" y="4668579"/>
            <a:ext cx="1950392" cy="1092220"/>
          </a:xfrm>
          <a:prstGeom prst="roundRect">
            <a:avLst>
              <a:gd name="adj" fmla="val 16667"/>
            </a:avLst>
          </a:prstGeom>
          <a:noFill/>
          <a:ln>
            <a:noFill/>
          </a:ln>
        </p:spPr>
      </p:pic>
      <p:pic>
        <p:nvPicPr>
          <p:cNvPr id="188" name="Google Shape;188;p8" descr="Immagine che contiene giallo, logo, simbolo, schermata&#10;&#10;Il contenuto generato dall'IA potrebbe non essere corretto."/>
          <p:cNvPicPr preferRelativeResize="0"/>
          <p:nvPr/>
        </p:nvPicPr>
        <p:blipFill rotWithShape="1">
          <a:blip r:embed="rId9">
            <a:alphaModFix/>
          </a:blip>
          <a:srcRect/>
          <a:stretch/>
        </p:blipFill>
        <p:spPr>
          <a:xfrm>
            <a:off x="9040981" y="4018171"/>
            <a:ext cx="1588605" cy="893589"/>
          </a:xfrm>
          <a:prstGeom prst="rect">
            <a:avLst/>
          </a:prstGeom>
          <a:noFill/>
          <a:ln>
            <a:noFill/>
          </a:ln>
        </p:spPr>
      </p:pic>
      <p:pic>
        <p:nvPicPr>
          <p:cNvPr id="189" name="Google Shape;189;p8" descr="Immagine che contiene schermata, Blu elettrico, Elementi grafici, simbolo&#10;&#10;Il contenuto generato dall'IA potrebbe non essere corretto."/>
          <p:cNvPicPr preferRelativeResize="0"/>
          <p:nvPr/>
        </p:nvPicPr>
        <p:blipFill rotWithShape="1">
          <a:blip r:embed="rId10">
            <a:alphaModFix/>
          </a:blip>
          <a:srcRect/>
          <a:stretch/>
        </p:blipFill>
        <p:spPr>
          <a:xfrm>
            <a:off x="10191721" y="3728907"/>
            <a:ext cx="735437" cy="1037230"/>
          </a:xfrm>
          <a:prstGeom prst="rect">
            <a:avLst/>
          </a:prstGeom>
          <a:noFill/>
          <a:ln>
            <a:noFill/>
          </a:ln>
        </p:spPr>
      </p:pic>
      <p:pic>
        <p:nvPicPr>
          <p:cNvPr id="190" name="Google Shape;190;p8"/>
          <p:cNvPicPr preferRelativeResize="0"/>
          <p:nvPr/>
        </p:nvPicPr>
        <p:blipFill rotWithShape="1">
          <a:blip r:embed="rId11">
            <a:alphaModFix/>
          </a:blip>
          <a:srcRect/>
          <a:stretch/>
        </p:blipFill>
        <p:spPr>
          <a:xfrm>
            <a:off x="2929269" y="5498743"/>
            <a:ext cx="1725865" cy="675338"/>
          </a:xfrm>
          <a:prstGeom prst="rect">
            <a:avLst/>
          </a:prstGeom>
          <a:noFill/>
          <a:ln>
            <a:noFill/>
          </a:ln>
        </p:spPr>
      </p:pic>
      <p:pic>
        <p:nvPicPr>
          <p:cNvPr id="191" name="Google Shape;191;p8" descr="Immagine che contiene Carattere, Elementi grafici, schermata, grafica&#10;&#10;Il contenuto generato dall'IA potrebbe non essere corretto."/>
          <p:cNvPicPr preferRelativeResize="0"/>
          <p:nvPr/>
        </p:nvPicPr>
        <p:blipFill rotWithShape="1">
          <a:blip r:embed="rId12">
            <a:alphaModFix/>
          </a:blip>
          <a:srcRect/>
          <a:stretch/>
        </p:blipFill>
        <p:spPr>
          <a:xfrm>
            <a:off x="9040981" y="1312111"/>
            <a:ext cx="2609998" cy="708428"/>
          </a:xfrm>
          <a:prstGeom prst="rect">
            <a:avLst/>
          </a:prstGeom>
          <a:noFill/>
          <a:ln>
            <a:noFill/>
          </a:ln>
        </p:spPr>
      </p:pic>
      <p:pic>
        <p:nvPicPr>
          <p:cNvPr id="192" name="Google Shape;192;p8" descr="Immagine che contiene testo, Carattere, schermata, Elementi grafici&#10;&#10;Il contenuto generato dall'IA potrebbe non essere corretto."/>
          <p:cNvPicPr preferRelativeResize="0"/>
          <p:nvPr/>
        </p:nvPicPr>
        <p:blipFill rotWithShape="1">
          <a:blip r:embed="rId13">
            <a:alphaModFix/>
          </a:blip>
          <a:srcRect/>
          <a:stretch/>
        </p:blipFill>
        <p:spPr>
          <a:xfrm>
            <a:off x="296463" y="2341597"/>
            <a:ext cx="1010263" cy="10102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9"/>
          <p:cNvSpPr/>
          <p:nvPr/>
        </p:nvSpPr>
        <p:spPr>
          <a:xfrm>
            <a:off x="302" y="5258684"/>
            <a:ext cx="12192468" cy="39947"/>
          </a:xfrm>
          <a:custGeom>
            <a:avLst/>
            <a:gdLst/>
            <a:ahLst/>
            <a:cxnLst/>
            <a:rect l="l" t="t" r="r" b="b"/>
            <a:pathLst>
              <a:path w="287513" h="942" extrusionOk="0">
                <a:moveTo>
                  <a:pt x="476" y="0"/>
                </a:moveTo>
                <a:cubicBezTo>
                  <a:pt x="215" y="0"/>
                  <a:pt x="0" y="203"/>
                  <a:pt x="0" y="465"/>
                </a:cubicBezTo>
                <a:cubicBezTo>
                  <a:pt x="0" y="727"/>
                  <a:pt x="215" y="941"/>
                  <a:pt x="476" y="941"/>
                </a:cubicBezTo>
                <a:lnTo>
                  <a:pt x="287036" y="941"/>
                </a:lnTo>
                <a:cubicBezTo>
                  <a:pt x="287298" y="941"/>
                  <a:pt x="287512" y="727"/>
                  <a:pt x="287512" y="465"/>
                </a:cubicBezTo>
                <a:cubicBezTo>
                  <a:pt x="287512" y="203"/>
                  <a:pt x="287298" y="0"/>
                  <a:pt x="287036"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9"/>
          <p:cNvSpPr/>
          <p:nvPr/>
        </p:nvSpPr>
        <p:spPr>
          <a:xfrm>
            <a:off x="1814582" y="3045459"/>
            <a:ext cx="137528" cy="137073"/>
          </a:xfrm>
          <a:custGeom>
            <a:avLst/>
            <a:gdLst/>
            <a:ahLst/>
            <a:cxnLst/>
            <a:rect l="l" t="t" r="r" b="b"/>
            <a:pathLst>
              <a:path w="3692" h="3692" extrusionOk="0">
                <a:moveTo>
                  <a:pt x="1846" y="0"/>
                </a:moveTo>
                <a:cubicBezTo>
                  <a:pt x="834" y="0"/>
                  <a:pt x="0" y="822"/>
                  <a:pt x="0" y="1846"/>
                </a:cubicBezTo>
                <a:cubicBezTo>
                  <a:pt x="0" y="2858"/>
                  <a:pt x="834" y="3691"/>
                  <a:pt x="1846" y="3691"/>
                </a:cubicBezTo>
                <a:cubicBezTo>
                  <a:pt x="2870" y="3691"/>
                  <a:pt x="3691" y="2858"/>
                  <a:pt x="3691" y="1846"/>
                </a:cubicBezTo>
                <a:cubicBezTo>
                  <a:pt x="3691"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199" name="Google Shape;199;p9"/>
          <p:cNvSpPr/>
          <p:nvPr/>
        </p:nvSpPr>
        <p:spPr>
          <a:xfrm>
            <a:off x="1831248" y="3057975"/>
            <a:ext cx="108248" cy="107891"/>
          </a:xfrm>
          <a:custGeom>
            <a:avLst/>
            <a:gdLst/>
            <a:ahLst/>
            <a:cxnLst/>
            <a:rect l="l" t="t" r="r" b="b"/>
            <a:pathLst>
              <a:path w="2906" h="2906" extrusionOk="0">
                <a:moveTo>
                  <a:pt x="1453" y="0"/>
                </a:moveTo>
                <a:cubicBezTo>
                  <a:pt x="655" y="0"/>
                  <a:pt x="0" y="643"/>
                  <a:pt x="0" y="1453"/>
                </a:cubicBezTo>
                <a:cubicBezTo>
                  <a:pt x="0" y="2250"/>
                  <a:pt x="655" y="2905"/>
                  <a:pt x="1453" y="2905"/>
                </a:cubicBezTo>
                <a:cubicBezTo>
                  <a:pt x="2250" y="2905"/>
                  <a:pt x="2905" y="2250"/>
                  <a:pt x="2905" y="1453"/>
                </a:cubicBezTo>
                <a:cubicBezTo>
                  <a:pt x="2905" y="643"/>
                  <a:pt x="2250" y="0"/>
                  <a:pt x="14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0" name="Google Shape;200;p9"/>
          <p:cNvSpPr/>
          <p:nvPr/>
        </p:nvSpPr>
        <p:spPr>
          <a:xfrm>
            <a:off x="5049947" y="3058003"/>
            <a:ext cx="137528" cy="137073"/>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1" name="Google Shape;201;p9"/>
          <p:cNvSpPr/>
          <p:nvPr/>
        </p:nvSpPr>
        <p:spPr>
          <a:xfrm>
            <a:off x="5066615" y="3070519"/>
            <a:ext cx="108248" cy="107891"/>
          </a:xfrm>
          <a:custGeom>
            <a:avLst/>
            <a:gdLst/>
            <a:ahLst/>
            <a:cxnLst/>
            <a:rect l="l" t="t" r="r" b="b"/>
            <a:pathLst>
              <a:path w="2906" h="2906" extrusionOk="0">
                <a:moveTo>
                  <a:pt x="1453" y="0"/>
                </a:moveTo>
                <a:cubicBezTo>
                  <a:pt x="655" y="0"/>
                  <a:pt x="1" y="643"/>
                  <a:pt x="1" y="1453"/>
                </a:cubicBezTo>
                <a:cubicBezTo>
                  <a:pt x="1" y="2250"/>
                  <a:pt x="655" y="2905"/>
                  <a:pt x="1453" y="2905"/>
                </a:cubicBezTo>
                <a:cubicBezTo>
                  <a:pt x="2263" y="2905"/>
                  <a:pt x="2906" y="2250"/>
                  <a:pt x="2906" y="1453"/>
                </a:cubicBezTo>
                <a:cubicBezTo>
                  <a:pt x="2906" y="643"/>
                  <a:pt x="2263" y="0"/>
                  <a:pt x="1453"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grpSp>
        <p:nvGrpSpPr>
          <p:cNvPr id="202" name="Google Shape;202;p9"/>
          <p:cNvGrpSpPr/>
          <p:nvPr/>
        </p:nvGrpSpPr>
        <p:grpSpPr>
          <a:xfrm>
            <a:off x="424944" y="2388166"/>
            <a:ext cx="2062979" cy="2996963"/>
            <a:chOff x="670086" y="1470626"/>
            <a:chExt cx="1761414" cy="2567344"/>
          </a:xfrm>
        </p:grpSpPr>
        <p:sp>
          <p:nvSpPr>
            <p:cNvPr id="203" name="Google Shape;203;p9"/>
            <p:cNvSpPr/>
            <p:nvPr/>
          </p:nvSpPr>
          <p:spPr>
            <a:xfrm>
              <a:off x="1031336" y="3880026"/>
              <a:ext cx="157912" cy="157944"/>
            </a:xfrm>
            <a:custGeom>
              <a:avLst/>
              <a:gdLst/>
              <a:ahLst/>
              <a:cxnLst/>
              <a:rect l="l" t="t" r="r" b="b"/>
              <a:pathLst>
                <a:path w="4965" h="4966" extrusionOk="0">
                  <a:moveTo>
                    <a:pt x="2488" y="0"/>
                  </a:moveTo>
                  <a:cubicBezTo>
                    <a:pt x="1119" y="0"/>
                    <a:pt x="0" y="1108"/>
                    <a:pt x="0" y="2477"/>
                  </a:cubicBezTo>
                  <a:cubicBezTo>
                    <a:pt x="0" y="3858"/>
                    <a:pt x="1119" y="4965"/>
                    <a:pt x="2488" y="4965"/>
                  </a:cubicBezTo>
                  <a:cubicBezTo>
                    <a:pt x="3858" y="4965"/>
                    <a:pt x="4965" y="3858"/>
                    <a:pt x="4965" y="2477"/>
                  </a:cubicBezTo>
                  <a:cubicBezTo>
                    <a:pt x="4965" y="1108"/>
                    <a:pt x="3858" y="0"/>
                    <a:pt x="248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4" name="Google Shape;204;p9"/>
            <p:cNvSpPr/>
            <p:nvPr/>
          </p:nvSpPr>
          <p:spPr>
            <a:xfrm>
              <a:off x="1048350" y="3896691"/>
              <a:ext cx="124230" cy="124230"/>
            </a:xfrm>
            <a:custGeom>
              <a:avLst/>
              <a:gdLst/>
              <a:ahLst/>
              <a:cxnLst/>
              <a:rect l="l" t="t" r="r" b="b"/>
              <a:pathLst>
                <a:path w="3906" h="3906" extrusionOk="0">
                  <a:moveTo>
                    <a:pt x="1953" y="0"/>
                  </a:moveTo>
                  <a:cubicBezTo>
                    <a:pt x="870" y="0"/>
                    <a:pt x="1" y="881"/>
                    <a:pt x="1" y="1953"/>
                  </a:cubicBezTo>
                  <a:cubicBezTo>
                    <a:pt x="1" y="3036"/>
                    <a:pt x="870" y="3905"/>
                    <a:pt x="1953" y="3905"/>
                  </a:cubicBezTo>
                  <a:cubicBezTo>
                    <a:pt x="3037" y="3905"/>
                    <a:pt x="3906" y="3036"/>
                    <a:pt x="3906" y="1953"/>
                  </a:cubicBezTo>
                  <a:cubicBezTo>
                    <a:pt x="3906" y="881"/>
                    <a:pt x="3037" y="0"/>
                    <a:pt x="1953"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5" name="Google Shape;205;p9"/>
            <p:cNvSpPr/>
            <p:nvPr/>
          </p:nvSpPr>
          <p:spPr>
            <a:xfrm>
              <a:off x="907113" y="1836430"/>
              <a:ext cx="31455" cy="54546"/>
            </a:xfrm>
            <a:custGeom>
              <a:avLst/>
              <a:gdLst/>
              <a:ahLst/>
              <a:cxnLst/>
              <a:rect l="l" t="t" r="r" b="b"/>
              <a:pathLst>
                <a:path w="989" h="1715" extrusionOk="0">
                  <a:moveTo>
                    <a:pt x="1" y="0"/>
                  </a:moveTo>
                  <a:lnTo>
                    <a:pt x="1" y="1715"/>
                  </a:lnTo>
                  <a:lnTo>
                    <a:pt x="989" y="1715"/>
                  </a:lnTo>
                  <a:lnTo>
                    <a:pt x="989"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6" name="Google Shape;206;p9"/>
            <p:cNvSpPr/>
            <p:nvPr/>
          </p:nvSpPr>
          <p:spPr>
            <a:xfrm>
              <a:off x="670086" y="1470626"/>
              <a:ext cx="1247392" cy="2488328"/>
            </a:xfrm>
            <a:custGeom>
              <a:avLst/>
              <a:gdLst/>
              <a:ahLst/>
              <a:cxnLst/>
              <a:rect l="l" t="t" r="r" b="b"/>
              <a:pathLst>
                <a:path w="39220" h="78237" fill="none" extrusionOk="0">
                  <a:moveTo>
                    <a:pt x="39220" y="19611"/>
                  </a:moveTo>
                  <a:cubicBezTo>
                    <a:pt x="39220" y="8788"/>
                    <a:pt x="30445" y="1"/>
                    <a:pt x="19610" y="1"/>
                  </a:cubicBezTo>
                  <a:cubicBezTo>
                    <a:pt x="8775" y="1"/>
                    <a:pt x="0" y="8788"/>
                    <a:pt x="0" y="19611"/>
                  </a:cubicBezTo>
                  <a:cubicBezTo>
                    <a:pt x="0" y="28374"/>
                    <a:pt x="5751" y="35803"/>
                    <a:pt x="13681" y="38315"/>
                  </a:cubicBezTo>
                  <a:lnTo>
                    <a:pt x="13681" y="78237"/>
                  </a:lnTo>
                </a:path>
              </a:pathLst>
            </a:custGeom>
            <a:noFill/>
            <a:ln w="15775" cap="flat" cmpd="sng">
              <a:solidFill>
                <a:srgbClr val="869FB2"/>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7" name="Google Shape;207;p9"/>
            <p:cNvSpPr/>
            <p:nvPr/>
          </p:nvSpPr>
          <p:spPr>
            <a:xfrm>
              <a:off x="73369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08" name="Google Shape;208;p9"/>
            <p:cNvSpPr/>
            <p:nvPr/>
          </p:nvSpPr>
          <p:spPr>
            <a:xfrm>
              <a:off x="927181" y="1733797"/>
              <a:ext cx="727857" cy="727857"/>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09" name="Google Shape;209;p9"/>
            <p:cNvSpPr txBox="1"/>
            <p:nvPr/>
          </p:nvSpPr>
          <p:spPr>
            <a:xfrm>
              <a:off x="1184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Data Acquisition</a:t>
              </a:r>
              <a:endParaRPr sz="1600">
                <a:solidFill>
                  <a:srgbClr val="434343"/>
                </a:solidFill>
                <a:latin typeface="Arial Hebrew"/>
                <a:ea typeface="Arial Hebrew"/>
                <a:cs typeface="Arial Hebrew"/>
                <a:sym typeface="Arial Hebrew"/>
              </a:endParaRPr>
            </a:p>
          </p:txBody>
        </p:sp>
      </p:grpSp>
      <p:grpSp>
        <p:nvGrpSpPr>
          <p:cNvPr id="210" name="Google Shape;210;p9"/>
          <p:cNvGrpSpPr/>
          <p:nvPr/>
        </p:nvGrpSpPr>
        <p:grpSpPr>
          <a:xfrm>
            <a:off x="2045223" y="2388166"/>
            <a:ext cx="2060185" cy="2996963"/>
            <a:chOff x="2259471" y="1470626"/>
            <a:chExt cx="1759029" cy="2567344"/>
          </a:xfrm>
        </p:grpSpPr>
        <p:sp>
          <p:nvSpPr>
            <p:cNvPr id="211" name="Google Shape;211;p9"/>
            <p:cNvSpPr/>
            <p:nvPr/>
          </p:nvSpPr>
          <p:spPr>
            <a:xfrm>
              <a:off x="3448074" y="2039392"/>
              <a:ext cx="117424" cy="117424"/>
            </a:xfrm>
            <a:custGeom>
              <a:avLst/>
              <a:gdLst/>
              <a:ahLst/>
              <a:cxnLst/>
              <a:rect l="l" t="t" r="r" b="b"/>
              <a:pathLst>
                <a:path w="3692" h="3692" extrusionOk="0">
                  <a:moveTo>
                    <a:pt x="1846" y="0"/>
                  </a:moveTo>
                  <a:cubicBezTo>
                    <a:pt x="834" y="0"/>
                    <a:pt x="0" y="822"/>
                    <a:pt x="0" y="1846"/>
                  </a:cubicBezTo>
                  <a:cubicBezTo>
                    <a:pt x="0" y="2858"/>
                    <a:pt x="834" y="3691"/>
                    <a:pt x="1846" y="3691"/>
                  </a:cubicBezTo>
                  <a:cubicBezTo>
                    <a:pt x="2870" y="3691"/>
                    <a:pt x="3691" y="2858"/>
                    <a:pt x="3691" y="1846"/>
                  </a:cubicBezTo>
                  <a:cubicBezTo>
                    <a:pt x="3691"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2" name="Google Shape;212;p9"/>
            <p:cNvSpPr/>
            <p:nvPr/>
          </p:nvSpPr>
          <p:spPr>
            <a:xfrm>
              <a:off x="3460573" y="2051891"/>
              <a:ext cx="92425" cy="92425"/>
            </a:xfrm>
            <a:custGeom>
              <a:avLst/>
              <a:gdLst/>
              <a:ahLst/>
              <a:cxnLst/>
              <a:rect l="l" t="t" r="r" b="b"/>
              <a:pathLst>
                <a:path w="2906" h="2906" extrusionOk="0">
                  <a:moveTo>
                    <a:pt x="1453" y="0"/>
                  </a:moveTo>
                  <a:cubicBezTo>
                    <a:pt x="655" y="0"/>
                    <a:pt x="0" y="643"/>
                    <a:pt x="0" y="1453"/>
                  </a:cubicBezTo>
                  <a:cubicBezTo>
                    <a:pt x="0" y="2250"/>
                    <a:pt x="655" y="2905"/>
                    <a:pt x="1453" y="2905"/>
                  </a:cubicBezTo>
                  <a:cubicBezTo>
                    <a:pt x="2263" y="2905"/>
                    <a:pt x="2905" y="2250"/>
                    <a:pt x="2905" y="1453"/>
                  </a:cubicBezTo>
                  <a:cubicBezTo>
                    <a:pt x="2905" y="643"/>
                    <a:pt x="2263" y="0"/>
                    <a:pt x="1453"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3" name="Google Shape;213;p9"/>
            <p:cNvSpPr/>
            <p:nvPr/>
          </p:nvSpPr>
          <p:spPr>
            <a:xfrm>
              <a:off x="2621102" y="3880026"/>
              <a:ext cx="157562" cy="157944"/>
            </a:xfrm>
            <a:custGeom>
              <a:avLst/>
              <a:gdLst/>
              <a:ahLst/>
              <a:cxnLst/>
              <a:rect l="l" t="t" r="r" b="b"/>
              <a:pathLst>
                <a:path w="4954" h="4966" extrusionOk="0">
                  <a:moveTo>
                    <a:pt x="2477" y="0"/>
                  </a:moveTo>
                  <a:cubicBezTo>
                    <a:pt x="1107" y="0"/>
                    <a:pt x="0" y="1108"/>
                    <a:pt x="0" y="2477"/>
                  </a:cubicBezTo>
                  <a:cubicBezTo>
                    <a:pt x="0" y="3858"/>
                    <a:pt x="1107" y="4965"/>
                    <a:pt x="2477" y="4965"/>
                  </a:cubicBezTo>
                  <a:cubicBezTo>
                    <a:pt x="3846" y="4965"/>
                    <a:pt x="4953" y="3858"/>
                    <a:pt x="4953" y="2477"/>
                  </a:cubicBezTo>
                  <a:cubicBezTo>
                    <a:pt x="4953" y="1108"/>
                    <a:pt x="3846"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4" name="Google Shape;214;p9"/>
            <p:cNvSpPr/>
            <p:nvPr/>
          </p:nvSpPr>
          <p:spPr>
            <a:xfrm>
              <a:off x="2637767" y="3896691"/>
              <a:ext cx="124230" cy="124230"/>
            </a:xfrm>
            <a:custGeom>
              <a:avLst/>
              <a:gdLst/>
              <a:ahLst/>
              <a:cxnLst/>
              <a:rect l="l" t="t" r="r" b="b"/>
              <a:pathLst>
                <a:path w="3906" h="3906" extrusionOk="0">
                  <a:moveTo>
                    <a:pt x="1953" y="0"/>
                  </a:moveTo>
                  <a:cubicBezTo>
                    <a:pt x="869" y="0"/>
                    <a:pt x="0" y="881"/>
                    <a:pt x="0" y="1953"/>
                  </a:cubicBezTo>
                  <a:cubicBezTo>
                    <a:pt x="0" y="3036"/>
                    <a:pt x="869" y="3905"/>
                    <a:pt x="1953" y="3905"/>
                  </a:cubicBezTo>
                  <a:cubicBezTo>
                    <a:pt x="3036" y="3905"/>
                    <a:pt x="3905" y="3036"/>
                    <a:pt x="3905" y="1953"/>
                  </a:cubicBezTo>
                  <a:cubicBezTo>
                    <a:pt x="3905" y="881"/>
                    <a:pt x="3036" y="0"/>
                    <a:pt x="1953"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5" name="Google Shape;215;p9"/>
            <p:cNvSpPr/>
            <p:nvPr/>
          </p:nvSpPr>
          <p:spPr>
            <a:xfrm>
              <a:off x="2259471" y="1470626"/>
              <a:ext cx="1247392" cy="2488328"/>
            </a:xfrm>
            <a:custGeom>
              <a:avLst/>
              <a:gdLst/>
              <a:ahLst/>
              <a:cxnLst/>
              <a:rect l="l" t="t" r="r" b="b"/>
              <a:pathLst>
                <a:path w="39220" h="78237" fill="none" extrusionOk="0">
                  <a:moveTo>
                    <a:pt x="39220" y="19611"/>
                  </a:moveTo>
                  <a:cubicBezTo>
                    <a:pt x="39220" y="8788"/>
                    <a:pt x="30445" y="1"/>
                    <a:pt x="19610" y="1"/>
                  </a:cubicBezTo>
                  <a:cubicBezTo>
                    <a:pt x="8776" y="1"/>
                    <a:pt x="1" y="8788"/>
                    <a:pt x="1" y="19611"/>
                  </a:cubicBezTo>
                  <a:cubicBezTo>
                    <a:pt x="1" y="28374"/>
                    <a:pt x="5751" y="35803"/>
                    <a:pt x="13681" y="38315"/>
                  </a:cubicBezTo>
                  <a:lnTo>
                    <a:pt x="13681" y="78237"/>
                  </a:lnTo>
                </a:path>
              </a:pathLst>
            </a:custGeom>
            <a:noFill/>
            <a:ln w="15775" cap="flat" cmpd="sng">
              <a:solidFill>
                <a:srgbClr val="FCBD24"/>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6" name="Google Shape;216;p9"/>
            <p:cNvSpPr/>
            <p:nvPr/>
          </p:nvSpPr>
          <p:spPr>
            <a:xfrm>
              <a:off x="2323076"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17" name="Google Shape;217;p9"/>
            <p:cNvSpPr/>
            <p:nvPr/>
          </p:nvSpPr>
          <p:spPr>
            <a:xfrm>
              <a:off x="2516597" y="1733797"/>
              <a:ext cx="727826" cy="727857"/>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18" name="Google Shape;218;p9"/>
            <p:cNvSpPr txBox="1"/>
            <p:nvPr/>
          </p:nvSpPr>
          <p:spPr>
            <a:xfrm>
              <a:off x="2771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Methods</a:t>
              </a:r>
              <a:endParaRPr sz="1600">
                <a:solidFill>
                  <a:srgbClr val="434343"/>
                </a:solidFill>
                <a:latin typeface="Arial Hebrew"/>
                <a:ea typeface="Arial Hebrew"/>
                <a:cs typeface="Arial Hebrew"/>
                <a:sym typeface="Arial Hebrew"/>
              </a:endParaRPr>
            </a:p>
          </p:txBody>
        </p:sp>
      </p:grpSp>
      <p:grpSp>
        <p:nvGrpSpPr>
          <p:cNvPr id="219" name="Google Shape;219;p9"/>
          <p:cNvGrpSpPr/>
          <p:nvPr/>
        </p:nvGrpSpPr>
        <p:grpSpPr>
          <a:xfrm>
            <a:off x="3646771" y="2388166"/>
            <a:ext cx="2174332" cy="2996963"/>
            <a:chOff x="3848855" y="1470626"/>
            <a:chExt cx="1856490" cy="2567344"/>
          </a:xfrm>
        </p:grpSpPr>
        <p:sp>
          <p:nvSpPr>
            <p:cNvPr id="220" name="Google Shape;220;p9"/>
            <p:cNvSpPr/>
            <p:nvPr/>
          </p:nvSpPr>
          <p:spPr>
            <a:xfrm>
              <a:off x="4203299" y="3880026"/>
              <a:ext cx="157912" cy="157944"/>
            </a:xfrm>
            <a:custGeom>
              <a:avLst/>
              <a:gdLst/>
              <a:ahLst/>
              <a:cxnLst/>
              <a:rect l="l" t="t" r="r" b="b"/>
              <a:pathLst>
                <a:path w="4965" h="4966" extrusionOk="0">
                  <a:moveTo>
                    <a:pt x="2477" y="0"/>
                  </a:moveTo>
                  <a:cubicBezTo>
                    <a:pt x="1107" y="0"/>
                    <a:pt x="0" y="1108"/>
                    <a:pt x="0" y="2477"/>
                  </a:cubicBezTo>
                  <a:cubicBezTo>
                    <a:pt x="0" y="3858"/>
                    <a:pt x="1107" y="4965"/>
                    <a:pt x="2477" y="4965"/>
                  </a:cubicBezTo>
                  <a:cubicBezTo>
                    <a:pt x="3858" y="4965"/>
                    <a:pt x="4965" y="3858"/>
                    <a:pt x="4965" y="2477"/>
                  </a:cubicBezTo>
                  <a:cubicBezTo>
                    <a:pt x="4965" y="1108"/>
                    <a:pt x="3858"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1" name="Google Shape;221;p9"/>
            <p:cNvSpPr/>
            <p:nvPr/>
          </p:nvSpPr>
          <p:spPr>
            <a:xfrm>
              <a:off x="4219964" y="3896691"/>
              <a:ext cx="124612" cy="124230"/>
            </a:xfrm>
            <a:custGeom>
              <a:avLst/>
              <a:gdLst/>
              <a:ahLst/>
              <a:cxnLst/>
              <a:rect l="l" t="t" r="r" b="b"/>
              <a:pathLst>
                <a:path w="3918" h="3906" extrusionOk="0">
                  <a:moveTo>
                    <a:pt x="1953" y="0"/>
                  </a:moveTo>
                  <a:cubicBezTo>
                    <a:pt x="881" y="0"/>
                    <a:pt x="0" y="881"/>
                    <a:pt x="0" y="1953"/>
                  </a:cubicBezTo>
                  <a:cubicBezTo>
                    <a:pt x="0" y="3036"/>
                    <a:pt x="881" y="3905"/>
                    <a:pt x="1953" y="3905"/>
                  </a:cubicBezTo>
                  <a:cubicBezTo>
                    <a:pt x="3036" y="3905"/>
                    <a:pt x="3917" y="3036"/>
                    <a:pt x="3917" y="1953"/>
                  </a:cubicBezTo>
                  <a:cubicBezTo>
                    <a:pt x="3917" y="881"/>
                    <a:pt x="3036" y="0"/>
                    <a:pt x="1953"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2" name="Google Shape;222;p9"/>
            <p:cNvSpPr/>
            <p:nvPr/>
          </p:nvSpPr>
          <p:spPr>
            <a:xfrm>
              <a:off x="3848855" y="1470626"/>
              <a:ext cx="1247424" cy="2488328"/>
            </a:xfrm>
            <a:custGeom>
              <a:avLst/>
              <a:gdLst/>
              <a:ahLst/>
              <a:cxnLst/>
              <a:rect l="l" t="t" r="r" b="b"/>
              <a:pathLst>
                <a:path w="39221" h="78237" fill="none" extrusionOk="0">
                  <a:moveTo>
                    <a:pt x="39220" y="19611"/>
                  </a:moveTo>
                  <a:cubicBezTo>
                    <a:pt x="39220" y="8788"/>
                    <a:pt x="30445" y="1"/>
                    <a:pt x="19611" y="1"/>
                  </a:cubicBezTo>
                  <a:cubicBezTo>
                    <a:pt x="8776" y="1"/>
                    <a:pt x="1" y="8788"/>
                    <a:pt x="1" y="19611"/>
                  </a:cubicBezTo>
                  <a:cubicBezTo>
                    <a:pt x="1" y="28374"/>
                    <a:pt x="5752" y="35803"/>
                    <a:pt x="13681" y="38315"/>
                  </a:cubicBezTo>
                  <a:lnTo>
                    <a:pt x="13681" y="78237"/>
                  </a:lnTo>
                </a:path>
              </a:pathLst>
            </a:custGeom>
            <a:noFill/>
            <a:ln w="15775" cap="flat" cmpd="sng">
              <a:solidFill>
                <a:srgbClr val="5EB2FC"/>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3" name="Google Shape;223;p9"/>
            <p:cNvSpPr/>
            <p:nvPr/>
          </p:nvSpPr>
          <p:spPr>
            <a:xfrm>
              <a:off x="3912493"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4" name="Google Shape;224;p9"/>
            <p:cNvSpPr/>
            <p:nvPr/>
          </p:nvSpPr>
          <p:spPr>
            <a:xfrm>
              <a:off x="4105982" y="1733797"/>
              <a:ext cx="727826" cy="727857"/>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25" name="Google Shape;225;p9"/>
            <p:cNvSpPr txBox="1"/>
            <p:nvPr/>
          </p:nvSpPr>
          <p:spPr>
            <a:xfrm>
              <a:off x="4358100" y="2924100"/>
              <a:ext cx="1347245"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Preprocessing</a:t>
              </a:r>
              <a:endParaRPr sz="1600">
                <a:solidFill>
                  <a:srgbClr val="434343"/>
                </a:solidFill>
                <a:latin typeface="Arial Hebrew"/>
                <a:ea typeface="Arial Hebrew"/>
                <a:cs typeface="Arial Hebrew"/>
                <a:sym typeface="Arial Hebrew"/>
              </a:endParaRPr>
            </a:p>
          </p:txBody>
        </p:sp>
      </p:grpSp>
      <p:grpSp>
        <p:nvGrpSpPr>
          <p:cNvPr id="226" name="Google Shape;226;p9"/>
          <p:cNvGrpSpPr/>
          <p:nvPr/>
        </p:nvGrpSpPr>
        <p:grpSpPr>
          <a:xfrm>
            <a:off x="5282306" y="2402568"/>
            <a:ext cx="2054564" cy="2996963"/>
            <a:chOff x="5438271" y="1470626"/>
            <a:chExt cx="1754229" cy="2567344"/>
          </a:xfrm>
        </p:grpSpPr>
        <p:sp>
          <p:nvSpPr>
            <p:cNvPr id="227" name="Google Shape;227;p9"/>
            <p:cNvSpPr/>
            <p:nvPr/>
          </p:nvSpPr>
          <p:spPr>
            <a:xfrm>
              <a:off x="5793065" y="3880026"/>
              <a:ext cx="157944" cy="157944"/>
            </a:xfrm>
            <a:custGeom>
              <a:avLst/>
              <a:gdLst/>
              <a:ahLst/>
              <a:cxnLst/>
              <a:rect l="l" t="t" r="r" b="b"/>
              <a:pathLst>
                <a:path w="4966" h="4966" extrusionOk="0">
                  <a:moveTo>
                    <a:pt x="2477" y="0"/>
                  </a:moveTo>
                  <a:cubicBezTo>
                    <a:pt x="1108" y="0"/>
                    <a:pt x="0" y="1108"/>
                    <a:pt x="0" y="2477"/>
                  </a:cubicBezTo>
                  <a:cubicBezTo>
                    <a:pt x="0" y="3858"/>
                    <a:pt x="1108" y="4965"/>
                    <a:pt x="2477" y="4965"/>
                  </a:cubicBezTo>
                  <a:cubicBezTo>
                    <a:pt x="3846" y="4965"/>
                    <a:pt x="4965" y="3858"/>
                    <a:pt x="4965" y="2477"/>
                  </a:cubicBezTo>
                  <a:cubicBezTo>
                    <a:pt x="4965" y="1108"/>
                    <a:pt x="3846"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8" name="Google Shape;228;p9"/>
            <p:cNvSpPr/>
            <p:nvPr/>
          </p:nvSpPr>
          <p:spPr>
            <a:xfrm>
              <a:off x="5809730" y="3896691"/>
              <a:ext cx="124230" cy="124230"/>
            </a:xfrm>
            <a:custGeom>
              <a:avLst/>
              <a:gdLst/>
              <a:ahLst/>
              <a:cxnLst/>
              <a:rect l="l" t="t" r="r" b="b"/>
              <a:pathLst>
                <a:path w="3906" h="3906" extrusionOk="0">
                  <a:moveTo>
                    <a:pt x="1953" y="0"/>
                  </a:moveTo>
                  <a:cubicBezTo>
                    <a:pt x="881" y="0"/>
                    <a:pt x="0" y="881"/>
                    <a:pt x="0" y="1953"/>
                  </a:cubicBezTo>
                  <a:cubicBezTo>
                    <a:pt x="0" y="3036"/>
                    <a:pt x="881" y="3905"/>
                    <a:pt x="1953" y="3905"/>
                  </a:cubicBezTo>
                  <a:cubicBezTo>
                    <a:pt x="3036" y="3905"/>
                    <a:pt x="3905" y="3036"/>
                    <a:pt x="3905" y="1953"/>
                  </a:cubicBezTo>
                  <a:cubicBezTo>
                    <a:pt x="3905" y="881"/>
                    <a:pt x="3036" y="0"/>
                    <a:pt x="1953"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29" name="Google Shape;229;p9"/>
            <p:cNvSpPr/>
            <p:nvPr/>
          </p:nvSpPr>
          <p:spPr>
            <a:xfrm>
              <a:off x="5438271" y="1470626"/>
              <a:ext cx="1247392" cy="2488328"/>
            </a:xfrm>
            <a:custGeom>
              <a:avLst/>
              <a:gdLst/>
              <a:ahLst/>
              <a:cxnLst/>
              <a:rect l="l" t="t" r="r" b="b"/>
              <a:pathLst>
                <a:path w="39220" h="78237" fill="none" extrusionOk="0">
                  <a:moveTo>
                    <a:pt x="39219" y="19611"/>
                  </a:moveTo>
                  <a:cubicBezTo>
                    <a:pt x="39219" y="8788"/>
                    <a:pt x="30444" y="1"/>
                    <a:pt x="19610" y="1"/>
                  </a:cubicBezTo>
                  <a:cubicBezTo>
                    <a:pt x="8775" y="1"/>
                    <a:pt x="0" y="8788"/>
                    <a:pt x="0" y="19611"/>
                  </a:cubicBezTo>
                  <a:cubicBezTo>
                    <a:pt x="0" y="28374"/>
                    <a:pt x="5751" y="35803"/>
                    <a:pt x="13680" y="38315"/>
                  </a:cubicBezTo>
                  <a:lnTo>
                    <a:pt x="13680" y="78237"/>
                  </a:lnTo>
                </a:path>
              </a:pathLst>
            </a:custGeom>
            <a:noFill/>
            <a:ln w="1577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0" name="Google Shape;230;p9"/>
            <p:cNvSpPr/>
            <p:nvPr/>
          </p:nvSpPr>
          <p:spPr>
            <a:xfrm>
              <a:off x="6626843" y="2039392"/>
              <a:ext cx="117424" cy="117424"/>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1" name="Google Shape;231;p9"/>
            <p:cNvSpPr/>
            <p:nvPr/>
          </p:nvSpPr>
          <p:spPr>
            <a:xfrm>
              <a:off x="6639342" y="2051891"/>
              <a:ext cx="92425" cy="92425"/>
            </a:xfrm>
            <a:custGeom>
              <a:avLst/>
              <a:gdLst/>
              <a:ahLst/>
              <a:cxnLst/>
              <a:rect l="l" t="t" r="r" b="b"/>
              <a:pathLst>
                <a:path w="2906" h="2906" extrusionOk="0">
                  <a:moveTo>
                    <a:pt x="1453" y="0"/>
                  </a:moveTo>
                  <a:cubicBezTo>
                    <a:pt x="656" y="0"/>
                    <a:pt x="1" y="643"/>
                    <a:pt x="1" y="1453"/>
                  </a:cubicBezTo>
                  <a:cubicBezTo>
                    <a:pt x="1" y="2250"/>
                    <a:pt x="656" y="2905"/>
                    <a:pt x="1453" y="2905"/>
                  </a:cubicBezTo>
                  <a:cubicBezTo>
                    <a:pt x="2263" y="2905"/>
                    <a:pt x="2906" y="2250"/>
                    <a:pt x="2906" y="1453"/>
                  </a:cubicBezTo>
                  <a:cubicBezTo>
                    <a:pt x="2906" y="643"/>
                    <a:pt x="2263" y="0"/>
                    <a:pt x="1453"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2" name="Google Shape;232;p9"/>
            <p:cNvSpPr/>
            <p:nvPr/>
          </p:nvSpPr>
          <p:spPr>
            <a:xfrm>
              <a:off x="5501877"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3" name="Google Shape;233;p9"/>
            <p:cNvSpPr/>
            <p:nvPr/>
          </p:nvSpPr>
          <p:spPr>
            <a:xfrm>
              <a:off x="5695366" y="1733797"/>
              <a:ext cx="727857" cy="727857"/>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34" name="Google Shape;234;p9"/>
            <p:cNvSpPr txBox="1"/>
            <p:nvPr/>
          </p:nvSpPr>
          <p:spPr>
            <a:xfrm>
              <a:off x="5945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Dataset &amp; Model</a:t>
              </a:r>
              <a:endParaRPr sz="1600">
                <a:solidFill>
                  <a:srgbClr val="434343"/>
                </a:solidFill>
                <a:latin typeface="Arial Hebrew"/>
                <a:ea typeface="Arial Hebrew"/>
                <a:cs typeface="Arial Hebrew"/>
                <a:sym typeface="Arial Hebrew"/>
              </a:endParaRPr>
            </a:p>
          </p:txBody>
        </p:sp>
      </p:grpSp>
      <p:grpSp>
        <p:nvGrpSpPr>
          <p:cNvPr id="235" name="Google Shape;235;p9"/>
          <p:cNvGrpSpPr/>
          <p:nvPr/>
        </p:nvGrpSpPr>
        <p:grpSpPr>
          <a:xfrm>
            <a:off x="6900374" y="2402568"/>
            <a:ext cx="2060194" cy="2996963"/>
            <a:chOff x="7027656" y="1470626"/>
            <a:chExt cx="1759037" cy="2567344"/>
          </a:xfrm>
        </p:grpSpPr>
        <p:sp>
          <p:nvSpPr>
            <p:cNvPr id="236" name="Google Shape;236;p9"/>
            <p:cNvSpPr/>
            <p:nvPr/>
          </p:nvSpPr>
          <p:spPr>
            <a:xfrm>
              <a:off x="8216259" y="2039392"/>
              <a:ext cx="117392" cy="117424"/>
            </a:xfrm>
            <a:custGeom>
              <a:avLst/>
              <a:gdLst/>
              <a:ahLst/>
              <a:cxnLst/>
              <a:rect l="l" t="t" r="r" b="b"/>
              <a:pathLst>
                <a:path w="3691" h="3692" extrusionOk="0">
                  <a:moveTo>
                    <a:pt x="1846" y="0"/>
                  </a:moveTo>
                  <a:cubicBezTo>
                    <a:pt x="833" y="0"/>
                    <a:pt x="0" y="822"/>
                    <a:pt x="0" y="1846"/>
                  </a:cubicBezTo>
                  <a:cubicBezTo>
                    <a:pt x="0" y="2858"/>
                    <a:pt x="833" y="3691"/>
                    <a:pt x="1846" y="3691"/>
                  </a:cubicBezTo>
                  <a:cubicBezTo>
                    <a:pt x="2869" y="3691"/>
                    <a:pt x="3691" y="2858"/>
                    <a:pt x="3691" y="1846"/>
                  </a:cubicBezTo>
                  <a:cubicBezTo>
                    <a:pt x="3691" y="822"/>
                    <a:pt x="2869"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7" name="Google Shape;237;p9"/>
            <p:cNvSpPr/>
            <p:nvPr/>
          </p:nvSpPr>
          <p:spPr>
            <a:xfrm>
              <a:off x="8228726" y="2051891"/>
              <a:ext cx="92457" cy="92425"/>
            </a:xfrm>
            <a:custGeom>
              <a:avLst/>
              <a:gdLst/>
              <a:ahLst/>
              <a:cxnLst/>
              <a:rect l="l" t="t" r="r" b="b"/>
              <a:pathLst>
                <a:path w="2907" h="2906" extrusionOk="0">
                  <a:moveTo>
                    <a:pt x="1454" y="0"/>
                  </a:moveTo>
                  <a:cubicBezTo>
                    <a:pt x="656" y="0"/>
                    <a:pt x="1" y="643"/>
                    <a:pt x="1" y="1453"/>
                  </a:cubicBezTo>
                  <a:cubicBezTo>
                    <a:pt x="1" y="2250"/>
                    <a:pt x="656" y="2905"/>
                    <a:pt x="1454" y="2905"/>
                  </a:cubicBezTo>
                  <a:cubicBezTo>
                    <a:pt x="2263" y="2905"/>
                    <a:pt x="2906" y="2250"/>
                    <a:pt x="2906" y="1453"/>
                  </a:cubicBezTo>
                  <a:cubicBezTo>
                    <a:pt x="2906" y="643"/>
                    <a:pt x="2263" y="0"/>
                    <a:pt x="1454"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8" name="Google Shape;238;p9"/>
            <p:cNvSpPr/>
            <p:nvPr/>
          </p:nvSpPr>
          <p:spPr>
            <a:xfrm>
              <a:off x="7383976" y="3880026"/>
              <a:ext cx="157912" cy="157944"/>
            </a:xfrm>
            <a:custGeom>
              <a:avLst/>
              <a:gdLst/>
              <a:ahLst/>
              <a:cxnLst/>
              <a:rect l="l" t="t" r="r" b="b"/>
              <a:pathLst>
                <a:path w="4965" h="4966" extrusionOk="0">
                  <a:moveTo>
                    <a:pt x="2489" y="0"/>
                  </a:moveTo>
                  <a:cubicBezTo>
                    <a:pt x="1119" y="0"/>
                    <a:pt x="0" y="1108"/>
                    <a:pt x="0" y="2477"/>
                  </a:cubicBezTo>
                  <a:cubicBezTo>
                    <a:pt x="0" y="3858"/>
                    <a:pt x="1119" y="4965"/>
                    <a:pt x="2489" y="4965"/>
                  </a:cubicBezTo>
                  <a:cubicBezTo>
                    <a:pt x="3858" y="4965"/>
                    <a:pt x="4965" y="3858"/>
                    <a:pt x="4965" y="2477"/>
                  </a:cubicBezTo>
                  <a:cubicBezTo>
                    <a:pt x="4965" y="1108"/>
                    <a:pt x="3858" y="0"/>
                    <a:pt x="248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39" name="Google Shape;239;p9"/>
            <p:cNvSpPr/>
            <p:nvPr/>
          </p:nvSpPr>
          <p:spPr>
            <a:xfrm>
              <a:off x="7400991" y="3896691"/>
              <a:ext cx="124262" cy="124230"/>
            </a:xfrm>
            <a:custGeom>
              <a:avLst/>
              <a:gdLst/>
              <a:ahLst/>
              <a:cxnLst/>
              <a:rect l="l" t="t" r="r" b="b"/>
              <a:pathLst>
                <a:path w="3907" h="3906" extrusionOk="0">
                  <a:moveTo>
                    <a:pt x="1954" y="0"/>
                  </a:moveTo>
                  <a:cubicBezTo>
                    <a:pt x="870" y="0"/>
                    <a:pt x="1" y="881"/>
                    <a:pt x="1" y="1953"/>
                  </a:cubicBezTo>
                  <a:cubicBezTo>
                    <a:pt x="1" y="3036"/>
                    <a:pt x="870" y="3905"/>
                    <a:pt x="1954" y="3905"/>
                  </a:cubicBezTo>
                  <a:cubicBezTo>
                    <a:pt x="3025" y="3905"/>
                    <a:pt x="3906" y="3036"/>
                    <a:pt x="3906" y="1953"/>
                  </a:cubicBezTo>
                  <a:cubicBezTo>
                    <a:pt x="3906" y="881"/>
                    <a:pt x="3025" y="0"/>
                    <a:pt x="1954"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0" name="Google Shape;240;p9"/>
            <p:cNvSpPr/>
            <p:nvPr/>
          </p:nvSpPr>
          <p:spPr>
            <a:xfrm>
              <a:off x="7027656" y="1470626"/>
              <a:ext cx="1247392" cy="2488328"/>
            </a:xfrm>
            <a:custGeom>
              <a:avLst/>
              <a:gdLst/>
              <a:ahLst/>
              <a:cxnLst/>
              <a:rect l="l" t="t" r="r" b="b"/>
              <a:pathLst>
                <a:path w="39220" h="78237" fill="none" extrusionOk="0">
                  <a:moveTo>
                    <a:pt x="39220" y="19611"/>
                  </a:moveTo>
                  <a:cubicBezTo>
                    <a:pt x="39220" y="8788"/>
                    <a:pt x="30445" y="1"/>
                    <a:pt x="19610" y="1"/>
                  </a:cubicBezTo>
                  <a:cubicBezTo>
                    <a:pt x="8787" y="1"/>
                    <a:pt x="0" y="8788"/>
                    <a:pt x="0" y="19611"/>
                  </a:cubicBezTo>
                  <a:cubicBezTo>
                    <a:pt x="0" y="28374"/>
                    <a:pt x="5751" y="35803"/>
                    <a:pt x="13681" y="38315"/>
                  </a:cubicBezTo>
                  <a:lnTo>
                    <a:pt x="13681" y="78237"/>
                  </a:lnTo>
                </a:path>
              </a:pathLst>
            </a:custGeom>
            <a:noFill/>
            <a:ln w="15775" cap="flat" cmpd="sng">
              <a:solidFill>
                <a:srgbClr val="69E78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1" name="Google Shape;241;p9"/>
            <p:cNvSpPr/>
            <p:nvPr/>
          </p:nvSpPr>
          <p:spPr>
            <a:xfrm>
              <a:off x="709126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2" name="Google Shape;242;p9"/>
            <p:cNvSpPr/>
            <p:nvPr/>
          </p:nvSpPr>
          <p:spPr>
            <a:xfrm>
              <a:off x="7284751" y="1733797"/>
              <a:ext cx="727857" cy="727857"/>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43" name="Google Shape;243;p9"/>
            <p:cNvSpPr txBox="1"/>
            <p:nvPr/>
          </p:nvSpPr>
          <p:spPr>
            <a:xfrm>
              <a:off x="7539293" y="2947738"/>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Results</a:t>
              </a:r>
              <a:endParaRPr sz="1600">
                <a:solidFill>
                  <a:srgbClr val="434343"/>
                </a:solidFill>
                <a:latin typeface="Arial Hebrew"/>
                <a:ea typeface="Arial Hebrew"/>
                <a:cs typeface="Arial Hebrew"/>
                <a:sym typeface="Arial Hebrew"/>
              </a:endParaRPr>
            </a:p>
          </p:txBody>
        </p:sp>
      </p:grpSp>
      <p:sp>
        <p:nvSpPr>
          <p:cNvPr id="244" name="Google Shape;244;p9"/>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9</a:t>
            </a:r>
            <a:endParaRPr/>
          </a:p>
        </p:txBody>
      </p:sp>
      <p:sp>
        <p:nvSpPr>
          <p:cNvPr id="245" name="Google Shape;245;p9"/>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3F3F3F"/>
                </a:solidFill>
                <a:latin typeface="Arial Hebrew"/>
                <a:ea typeface="Arial Hebrew"/>
                <a:cs typeface="Arial Hebrew"/>
                <a:sym typeface="Arial Hebrew"/>
              </a:rPr>
              <a:t>4. Project Development</a:t>
            </a:r>
            <a:endParaRPr/>
          </a:p>
        </p:txBody>
      </p:sp>
      <p:cxnSp>
        <p:nvCxnSpPr>
          <p:cNvPr id="246" name="Google Shape;246;p9"/>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grpSp>
        <p:nvGrpSpPr>
          <p:cNvPr id="247" name="Google Shape;247;p9"/>
          <p:cNvGrpSpPr/>
          <p:nvPr/>
        </p:nvGrpSpPr>
        <p:grpSpPr>
          <a:xfrm>
            <a:off x="8513436" y="2368265"/>
            <a:ext cx="2054564" cy="2996963"/>
            <a:chOff x="5438271" y="1470626"/>
            <a:chExt cx="1754229" cy="2567344"/>
          </a:xfrm>
        </p:grpSpPr>
        <p:sp>
          <p:nvSpPr>
            <p:cNvPr id="248" name="Google Shape;248;p9"/>
            <p:cNvSpPr/>
            <p:nvPr/>
          </p:nvSpPr>
          <p:spPr>
            <a:xfrm>
              <a:off x="5793065" y="3880026"/>
              <a:ext cx="157944" cy="157944"/>
            </a:xfrm>
            <a:custGeom>
              <a:avLst/>
              <a:gdLst/>
              <a:ahLst/>
              <a:cxnLst/>
              <a:rect l="l" t="t" r="r" b="b"/>
              <a:pathLst>
                <a:path w="4966" h="4966" extrusionOk="0">
                  <a:moveTo>
                    <a:pt x="2477" y="0"/>
                  </a:moveTo>
                  <a:cubicBezTo>
                    <a:pt x="1108" y="0"/>
                    <a:pt x="0" y="1108"/>
                    <a:pt x="0" y="2477"/>
                  </a:cubicBezTo>
                  <a:cubicBezTo>
                    <a:pt x="0" y="3858"/>
                    <a:pt x="1108" y="4965"/>
                    <a:pt x="2477" y="4965"/>
                  </a:cubicBezTo>
                  <a:cubicBezTo>
                    <a:pt x="3846" y="4965"/>
                    <a:pt x="4965" y="3858"/>
                    <a:pt x="4965" y="2477"/>
                  </a:cubicBezTo>
                  <a:cubicBezTo>
                    <a:pt x="4965" y="1108"/>
                    <a:pt x="3846" y="0"/>
                    <a:pt x="24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49" name="Google Shape;249;p9"/>
            <p:cNvSpPr/>
            <p:nvPr/>
          </p:nvSpPr>
          <p:spPr>
            <a:xfrm>
              <a:off x="5809730" y="3896691"/>
              <a:ext cx="124230" cy="124230"/>
            </a:xfrm>
            <a:custGeom>
              <a:avLst/>
              <a:gdLst/>
              <a:ahLst/>
              <a:cxnLst/>
              <a:rect l="l" t="t" r="r" b="b"/>
              <a:pathLst>
                <a:path w="3906" h="3906" extrusionOk="0">
                  <a:moveTo>
                    <a:pt x="1953" y="0"/>
                  </a:moveTo>
                  <a:cubicBezTo>
                    <a:pt x="881" y="0"/>
                    <a:pt x="0" y="881"/>
                    <a:pt x="0" y="1953"/>
                  </a:cubicBezTo>
                  <a:cubicBezTo>
                    <a:pt x="0" y="3036"/>
                    <a:pt x="881" y="3905"/>
                    <a:pt x="1953" y="3905"/>
                  </a:cubicBezTo>
                  <a:cubicBezTo>
                    <a:pt x="3036" y="3905"/>
                    <a:pt x="3905" y="3036"/>
                    <a:pt x="3905" y="1953"/>
                  </a:cubicBezTo>
                  <a:cubicBezTo>
                    <a:pt x="3905" y="881"/>
                    <a:pt x="3036" y="0"/>
                    <a:pt x="1953"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0" name="Google Shape;250;p9"/>
            <p:cNvSpPr/>
            <p:nvPr/>
          </p:nvSpPr>
          <p:spPr>
            <a:xfrm>
              <a:off x="5438271" y="1470626"/>
              <a:ext cx="1247392" cy="2488328"/>
            </a:xfrm>
            <a:custGeom>
              <a:avLst/>
              <a:gdLst/>
              <a:ahLst/>
              <a:cxnLst/>
              <a:rect l="l" t="t" r="r" b="b"/>
              <a:pathLst>
                <a:path w="39220" h="78237" fill="none" extrusionOk="0">
                  <a:moveTo>
                    <a:pt x="39219" y="19611"/>
                  </a:moveTo>
                  <a:cubicBezTo>
                    <a:pt x="39219" y="8788"/>
                    <a:pt x="30444" y="1"/>
                    <a:pt x="19610" y="1"/>
                  </a:cubicBezTo>
                  <a:cubicBezTo>
                    <a:pt x="8775" y="1"/>
                    <a:pt x="0" y="8788"/>
                    <a:pt x="0" y="19611"/>
                  </a:cubicBezTo>
                  <a:cubicBezTo>
                    <a:pt x="0" y="28374"/>
                    <a:pt x="5751" y="35803"/>
                    <a:pt x="13680" y="38315"/>
                  </a:cubicBezTo>
                  <a:lnTo>
                    <a:pt x="13680" y="78237"/>
                  </a:lnTo>
                </a:path>
              </a:pathLst>
            </a:custGeom>
            <a:solidFill>
              <a:srgbClr val="EEB9C9"/>
            </a:solidFill>
            <a:ln w="15775" cap="flat" cmpd="sng">
              <a:solidFill>
                <a:srgbClr val="EEB9C9"/>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1" name="Google Shape;251;p9"/>
            <p:cNvSpPr/>
            <p:nvPr/>
          </p:nvSpPr>
          <p:spPr>
            <a:xfrm>
              <a:off x="6626843" y="2039392"/>
              <a:ext cx="117424" cy="117424"/>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2" name="Google Shape;252;p9"/>
            <p:cNvSpPr/>
            <p:nvPr/>
          </p:nvSpPr>
          <p:spPr>
            <a:xfrm>
              <a:off x="6639342" y="2051891"/>
              <a:ext cx="92425" cy="92425"/>
            </a:xfrm>
            <a:custGeom>
              <a:avLst/>
              <a:gdLst/>
              <a:ahLst/>
              <a:cxnLst/>
              <a:rect l="l" t="t" r="r" b="b"/>
              <a:pathLst>
                <a:path w="2906" h="2906" extrusionOk="0">
                  <a:moveTo>
                    <a:pt x="1453" y="0"/>
                  </a:moveTo>
                  <a:cubicBezTo>
                    <a:pt x="656" y="0"/>
                    <a:pt x="1" y="643"/>
                    <a:pt x="1" y="1453"/>
                  </a:cubicBezTo>
                  <a:cubicBezTo>
                    <a:pt x="1" y="2250"/>
                    <a:pt x="656" y="2905"/>
                    <a:pt x="1453" y="2905"/>
                  </a:cubicBezTo>
                  <a:cubicBezTo>
                    <a:pt x="2263" y="2905"/>
                    <a:pt x="2906" y="2250"/>
                    <a:pt x="2906" y="1453"/>
                  </a:cubicBezTo>
                  <a:cubicBezTo>
                    <a:pt x="2906" y="643"/>
                    <a:pt x="2263" y="0"/>
                    <a:pt x="1453"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3" name="Google Shape;253;p9"/>
            <p:cNvSpPr/>
            <p:nvPr/>
          </p:nvSpPr>
          <p:spPr>
            <a:xfrm>
              <a:off x="5501877"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EEB9C9"/>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4" name="Google Shape;254;p9"/>
            <p:cNvSpPr/>
            <p:nvPr/>
          </p:nvSpPr>
          <p:spPr>
            <a:xfrm>
              <a:off x="5695366" y="1733797"/>
              <a:ext cx="727857" cy="727857"/>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55" name="Google Shape;255;p9"/>
            <p:cNvSpPr txBox="1"/>
            <p:nvPr/>
          </p:nvSpPr>
          <p:spPr>
            <a:xfrm>
              <a:off x="5945100" y="2924100"/>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Quality evaluation</a:t>
              </a:r>
              <a:endParaRPr sz="1600">
                <a:solidFill>
                  <a:srgbClr val="434343"/>
                </a:solidFill>
                <a:latin typeface="Arial Hebrew"/>
                <a:ea typeface="Arial Hebrew"/>
                <a:cs typeface="Arial Hebrew"/>
                <a:sym typeface="Arial Hebrew"/>
              </a:endParaRPr>
            </a:p>
          </p:txBody>
        </p:sp>
      </p:grpSp>
      <p:grpSp>
        <p:nvGrpSpPr>
          <p:cNvPr id="256" name="Google Shape;256;p9"/>
          <p:cNvGrpSpPr/>
          <p:nvPr/>
        </p:nvGrpSpPr>
        <p:grpSpPr>
          <a:xfrm>
            <a:off x="10131504" y="2368265"/>
            <a:ext cx="2060194" cy="2996963"/>
            <a:chOff x="7027656" y="1470626"/>
            <a:chExt cx="1759037" cy="2567344"/>
          </a:xfrm>
        </p:grpSpPr>
        <p:sp>
          <p:nvSpPr>
            <p:cNvPr id="257" name="Google Shape;257;p9"/>
            <p:cNvSpPr/>
            <p:nvPr/>
          </p:nvSpPr>
          <p:spPr>
            <a:xfrm>
              <a:off x="8216259" y="2039392"/>
              <a:ext cx="117392" cy="117424"/>
            </a:xfrm>
            <a:custGeom>
              <a:avLst/>
              <a:gdLst/>
              <a:ahLst/>
              <a:cxnLst/>
              <a:rect l="l" t="t" r="r" b="b"/>
              <a:pathLst>
                <a:path w="3691" h="3692" extrusionOk="0">
                  <a:moveTo>
                    <a:pt x="1846" y="0"/>
                  </a:moveTo>
                  <a:cubicBezTo>
                    <a:pt x="833" y="0"/>
                    <a:pt x="0" y="822"/>
                    <a:pt x="0" y="1846"/>
                  </a:cubicBezTo>
                  <a:cubicBezTo>
                    <a:pt x="0" y="2858"/>
                    <a:pt x="833" y="3691"/>
                    <a:pt x="1846" y="3691"/>
                  </a:cubicBezTo>
                  <a:cubicBezTo>
                    <a:pt x="2869" y="3691"/>
                    <a:pt x="3691" y="2858"/>
                    <a:pt x="3691" y="1846"/>
                  </a:cubicBezTo>
                  <a:cubicBezTo>
                    <a:pt x="3691" y="822"/>
                    <a:pt x="2869" y="0"/>
                    <a:pt x="184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8" name="Google Shape;258;p9"/>
            <p:cNvSpPr/>
            <p:nvPr/>
          </p:nvSpPr>
          <p:spPr>
            <a:xfrm>
              <a:off x="8228726" y="2051891"/>
              <a:ext cx="92457" cy="92425"/>
            </a:xfrm>
            <a:custGeom>
              <a:avLst/>
              <a:gdLst/>
              <a:ahLst/>
              <a:cxnLst/>
              <a:rect l="l" t="t" r="r" b="b"/>
              <a:pathLst>
                <a:path w="2907" h="2906" extrusionOk="0">
                  <a:moveTo>
                    <a:pt x="1454" y="0"/>
                  </a:moveTo>
                  <a:cubicBezTo>
                    <a:pt x="656" y="0"/>
                    <a:pt x="1" y="643"/>
                    <a:pt x="1" y="1453"/>
                  </a:cubicBezTo>
                  <a:cubicBezTo>
                    <a:pt x="1" y="2250"/>
                    <a:pt x="656" y="2905"/>
                    <a:pt x="1454" y="2905"/>
                  </a:cubicBezTo>
                  <a:cubicBezTo>
                    <a:pt x="2263" y="2905"/>
                    <a:pt x="2906" y="2250"/>
                    <a:pt x="2906" y="1453"/>
                  </a:cubicBezTo>
                  <a:cubicBezTo>
                    <a:pt x="2906" y="643"/>
                    <a:pt x="2263" y="0"/>
                    <a:pt x="1454" y="0"/>
                  </a:cubicBezTo>
                  <a:close/>
                </a:path>
              </a:pathLst>
            </a:custGeom>
            <a:solidFill>
              <a:srgbClr val="FF5900"/>
            </a:solidFill>
            <a:ln w="9525" cap="flat" cmpd="sng">
              <a:solidFill>
                <a:srgbClr val="FF59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59" name="Google Shape;259;p9"/>
            <p:cNvSpPr/>
            <p:nvPr/>
          </p:nvSpPr>
          <p:spPr>
            <a:xfrm>
              <a:off x="7383976" y="3880026"/>
              <a:ext cx="157912" cy="157944"/>
            </a:xfrm>
            <a:custGeom>
              <a:avLst/>
              <a:gdLst/>
              <a:ahLst/>
              <a:cxnLst/>
              <a:rect l="l" t="t" r="r" b="b"/>
              <a:pathLst>
                <a:path w="4965" h="4966" extrusionOk="0">
                  <a:moveTo>
                    <a:pt x="2489" y="0"/>
                  </a:moveTo>
                  <a:cubicBezTo>
                    <a:pt x="1119" y="0"/>
                    <a:pt x="0" y="1108"/>
                    <a:pt x="0" y="2477"/>
                  </a:cubicBezTo>
                  <a:cubicBezTo>
                    <a:pt x="0" y="3858"/>
                    <a:pt x="1119" y="4965"/>
                    <a:pt x="2489" y="4965"/>
                  </a:cubicBezTo>
                  <a:cubicBezTo>
                    <a:pt x="3858" y="4965"/>
                    <a:pt x="4965" y="3858"/>
                    <a:pt x="4965" y="2477"/>
                  </a:cubicBezTo>
                  <a:cubicBezTo>
                    <a:pt x="4965" y="1108"/>
                    <a:pt x="3858" y="0"/>
                    <a:pt x="24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0" name="Google Shape;260;p9"/>
            <p:cNvSpPr/>
            <p:nvPr/>
          </p:nvSpPr>
          <p:spPr>
            <a:xfrm>
              <a:off x="7400991" y="3896691"/>
              <a:ext cx="124262" cy="124230"/>
            </a:xfrm>
            <a:custGeom>
              <a:avLst/>
              <a:gdLst/>
              <a:ahLst/>
              <a:cxnLst/>
              <a:rect l="l" t="t" r="r" b="b"/>
              <a:pathLst>
                <a:path w="3907" h="3906" extrusionOk="0">
                  <a:moveTo>
                    <a:pt x="1954" y="0"/>
                  </a:moveTo>
                  <a:cubicBezTo>
                    <a:pt x="870" y="0"/>
                    <a:pt x="1" y="881"/>
                    <a:pt x="1" y="1953"/>
                  </a:cubicBezTo>
                  <a:cubicBezTo>
                    <a:pt x="1" y="3036"/>
                    <a:pt x="870" y="3905"/>
                    <a:pt x="1954" y="3905"/>
                  </a:cubicBezTo>
                  <a:cubicBezTo>
                    <a:pt x="3025" y="3905"/>
                    <a:pt x="3906" y="3036"/>
                    <a:pt x="3906" y="1953"/>
                  </a:cubicBezTo>
                  <a:cubicBezTo>
                    <a:pt x="3906" y="881"/>
                    <a:pt x="3025" y="0"/>
                    <a:pt x="1954"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1" name="Google Shape;261;p9"/>
            <p:cNvSpPr/>
            <p:nvPr/>
          </p:nvSpPr>
          <p:spPr>
            <a:xfrm>
              <a:off x="7027656" y="1470626"/>
              <a:ext cx="1247392" cy="2488328"/>
            </a:xfrm>
            <a:custGeom>
              <a:avLst/>
              <a:gdLst/>
              <a:ahLst/>
              <a:cxnLst/>
              <a:rect l="l" t="t" r="r" b="b"/>
              <a:pathLst>
                <a:path w="39220" h="78237" fill="none" extrusionOk="0">
                  <a:moveTo>
                    <a:pt x="39220" y="19611"/>
                  </a:moveTo>
                  <a:cubicBezTo>
                    <a:pt x="39220" y="8788"/>
                    <a:pt x="30445" y="1"/>
                    <a:pt x="19610" y="1"/>
                  </a:cubicBezTo>
                  <a:cubicBezTo>
                    <a:pt x="8787" y="1"/>
                    <a:pt x="0" y="8788"/>
                    <a:pt x="0" y="19611"/>
                  </a:cubicBezTo>
                  <a:cubicBezTo>
                    <a:pt x="0" y="28374"/>
                    <a:pt x="5751" y="35803"/>
                    <a:pt x="13681" y="38315"/>
                  </a:cubicBezTo>
                  <a:lnTo>
                    <a:pt x="13681" y="78237"/>
                  </a:lnTo>
                </a:path>
              </a:pathLst>
            </a:custGeom>
            <a:solidFill>
              <a:srgbClr val="FF5900"/>
            </a:solidFill>
            <a:ln w="15775" cap="flat" cmpd="sng">
              <a:solidFill>
                <a:srgbClr val="FF5900"/>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2" name="Google Shape;262;p9"/>
            <p:cNvSpPr/>
            <p:nvPr/>
          </p:nvSpPr>
          <p:spPr>
            <a:xfrm>
              <a:off x="709126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FF5900"/>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63" name="Google Shape;263;p9"/>
            <p:cNvSpPr/>
            <p:nvPr/>
          </p:nvSpPr>
          <p:spPr>
            <a:xfrm>
              <a:off x="7284751" y="1733797"/>
              <a:ext cx="727857" cy="727857"/>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64" name="Google Shape;264;p9"/>
            <p:cNvSpPr txBox="1"/>
            <p:nvPr/>
          </p:nvSpPr>
          <p:spPr>
            <a:xfrm>
              <a:off x="7539293" y="2947738"/>
              <a:ext cx="1247400" cy="7029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GB" sz="1600">
                  <a:solidFill>
                    <a:srgbClr val="434343"/>
                  </a:solidFill>
                  <a:latin typeface="Arial Hebrew"/>
                  <a:ea typeface="Arial Hebrew"/>
                  <a:cs typeface="Arial Hebrew"/>
                  <a:sym typeface="Arial Hebrew"/>
                </a:rPr>
                <a:t>Web App</a:t>
              </a:r>
              <a:endParaRPr sz="1600">
                <a:solidFill>
                  <a:srgbClr val="434343"/>
                </a:solidFill>
                <a:latin typeface="Arial Hebrew"/>
                <a:ea typeface="Arial Hebrew"/>
                <a:cs typeface="Arial Hebrew"/>
                <a:sym typeface="Arial Hebrew"/>
              </a:endParaRPr>
            </a:p>
          </p:txBody>
        </p:sp>
      </p:grpSp>
      <p:pic>
        <p:nvPicPr>
          <p:cNvPr id="265" name="Google Shape;265;p9" descr="icona della fotocamera 5988950 Arte vettoriale a Vecteezy"/>
          <p:cNvPicPr preferRelativeResize="0"/>
          <p:nvPr/>
        </p:nvPicPr>
        <p:blipFill rotWithShape="1">
          <a:blip r:embed="rId3">
            <a:alphaModFix amt="85000"/>
          </a:blip>
          <a:srcRect/>
          <a:stretch/>
        </p:blipFill>
        <p:spPr>
          <a:xfrm>
            <a:off x="726909" y="2709778"/>
            <a:ext cx="810275" cy="810275"/>
          </a:xfrm>
          <a:prstGeom prst="ellipse">
            <a:avLst/>
          </a:prstGeom>
          <a:noFill/>
          <a:ln>
            <a:noFill/>
          </a:ln>
        </p:spPr>
      </p:pic>
      <p:pic>
        <p:nvPicPr>
          <p:cNvPr id="266" name="Google Shape;266;p9" descr="colore icona per metodologie 24884336 Arte vettoriale a Vecteezy"/>
          <p:cNvPicPr preferRelativeResize="0"/>
          <p:nvPr/>
        </p:nvPicPr>
        <p:blipFill rotWithShape="1">
          <a:blip r:embed="rId4">
            <a:alphaModFix amt="85000"/>
          </a:blip>
          <a:srcRect/>
          <a:stretch/>
        </p:blipFill>
        <p:spPr>
          <a:xfrm>
            <a:off x="2405775" y="2745092"/>
            <a:ext cx="733656" cy="733656"/>
          </a:xfrm>
          <a:prstGeom prst="ellipse">
            <a:avLst/>
          </a:prstGeom>
          <a:noFill/>
          <a:ln>
            <a:noFill/>
          </a:ln>
        </p:spPr>
      </p:pic>
      <p:pic>
        <p:nvPicPr>
          <p:cNvPr id="267" name="Google Shape;267;p9" descr="Data Processing icon in vector. Logotype 40345061 Vector Art at Vecteezy"/>
          <p:cNvPicPr preferRelativeResize="0"/>
          <p:nvPr/>
        </p:nvPicPr>
        <p:blipFill rotWithShape="1">
          <a:blip r:embed="rId5">
            <a:alphaModFix amt="70000"/>
          </a:blip>
          <a:srcRect/>
          <a:stretch/>
        </p:blipFill>
        <p:spPr>
          <a:xfrm>
            <a:off x="3974410" y="2703615"/>
            <a:ext cx="833177" cy="833177"/>
          </a:xfrm>
          <a:prstGeom prst="ellipse">
            <a:avLst/>
          </a:prstGeom>
          <a:noFill/>
          <a:ln>
            <a:noFill/>
          </a:ln>
        </p:spPr>
      </p:pic>
      <p:pic>
        <p:nvPicPr>
          <p:cNvPr id="268" name="Google Shape;268;p9" descr="Immagine che contiene cerchio, linea&#10;&#10;Il contenuto generato dall'IA potrebbe non essere corretto."/>
          <p:cNvPicPr preferRelativeResize="0"/>
          <p:nvPr/>
        </p:nvPicPr>
        <p:blipFill rotWithShape="1">
          <a:blip r:embed="rId6">
            <a:alphaModFix amt="70000"/>
          </a:blip>
          <a:srcRect l="9430" r="9430"/>
          <a:stretch/>
        </p:blipFill>
        <p:spPr>
          <a:xfrm>
            <a:off x="5637462" y="2745092"/>
            <a:ext cx="810134" cy="810134"/>
          </a:xfrm>
          <a:prstGeom prst="ellipse">
            <a:avLst/>
          </a:prstGeom>
          <a:noFill/>
          <a:ln>
            <a:noFill/>
          </a:ln>
        </p:spPr>
      </p:pic>
      <p:pic>
        <p:nvPicPr>
          <p:cNvPr id="269" name="Google Shape;269;p9"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7321821" y="2860180"/>
            <a:ext cx="611797" cy="548851"/>
          </a:xfrm>
          <a:prstGeom prst="rect">
            <a:avLst/>
          </a:prstGeom>
          <a:noFill/>
          <a:ln>
            <a:noFill/>
          </a:ln>
        </p:spPr>
      </p:pic>
      <p:pic>
        <p:nvPicPr>
          <p:cNvPr id="270" name="Google Shape;270;p9" descr="Evaluation Icon Vector Art, Icons, and Graphics for Free Download"/>
          <p:cNvPicPr preferRelativeResize="0"/>
          <p:nvPr/>
        </p:nvPicPr>
        <p:blipFill rotWithShape="1">
          <a:blip r:embed="rId8">
            <a:alphaModFix amt="70000"/>
          </a:blip>
          <a:srcRect l="6751" t="16583" r="16837" b="7312"/>
          <a:stretch/>
        </p:blipFill>
        <p:spPr>
          <a:xfrm>
            <a:off x="8928973" y="2782347"/>
            <a:ext cx="651798" cy="649189"/>
          </a:xfrm>
          <a:prstGeom prst="ellipse">
            <a:avLst/>
          </a:prstGeom>
          <a:noFill/>
          <a:ln>
            <a:noFill/>
          </a:ln>
        </p:spPr>
      </p:pic>
      <p:pic>
        <p:nvPicPr>
          <p:cNvPr id="271" name="Google Shape;271;p9"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432615" y="2694901"/>
            <a:ext cx="852470" cy="838026"/>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0"/>
          <p:cNvSpPr txBox="1"/>
          <p:nvPr/>
        </p:nvSpPr>
        <p:spPr>
          <a:xfrm>
            <a:off x="5292355" y="6390168"/>
            <a:ext cx="6828761"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Politecnico di Milano – Scuola di Ingegneria Industriale e dell’Informazione, Master Degree in Biomedical Engineering</a:t>
            </a:r>
            <a:endParaRPr/>
          </a:p>
          <a:p>
            <a:pPr marL="0" marR="0" lvl="0" indent="0" algn="r" rtl="0">
              <a:spcBef>
                <a:spcPts val="0"/>
              </a:spcBef>
              <a:spcAft>
                <a:spcPts val="0"/>
              </a:spcAft>
              <a:buNone/>
            </a:pPr>
            <a:r>
              <a:rPr lang="en-GB" sz="1000">
                <a:solidFill>
                  <a:schemeClr val="dk1"/>
                </a:solidFill>
                <a:latin typeface="Arial Hebrew"/>
                <a:ea typeface="Arial Hebrew"/>
                <a:cs typeface="Arial Hebrew"/>
                <a:sym typeface="Arial Hebrew"/>
              </a:rPr>
              <a:t>Coluccino Edoardo, Freddo Sara, Girolami Francesca, Vogel Hannes</a:t>
            </a:r>
            <a:endParaRPr/>
          </a:p>
        </p:txBody>
      </p:sp>
      <p:sp>
        <p:nvSpPr>
          <p:cNvPr id="278" name="Google Shape;278;p10"/>
          <p:cNvSpPr txBox="1"/>
          <p:nvPr/>
        </p:nvSpPr>
        <p:spPr>
          <a:xfrm>
            <a:off x="129953" y="6467112"/>
            <a:ext cx="181655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a:solidFill>
                  <a:schemeClr val="dk1"/>
                </a:solidFill>
                <a:latin typeface="Times New Roman"/>
                <a:ea typeface="Times New Roman"/>
                <a:cs typeface="Times New Roman"/>
                <a:sym typeface="Times New Roman"/>
              </a:rPr>
              <a:t>Page 10</a:t>
            </a:r>
            <a:endParaRPr/>
          </a:p>
        </p:txBody>
      </p:sp>
      <p:cxnSp>
        <p:nvCxnSpPr>
          <p:cNvPr id="279" name="Google Shape;279;p10"/>
          <p:cNvCxnSpPr/>
          <p:nvPr/>
        </p:nvCxnSpPr>
        <p:spPr>
          <a:xfrm>
            <a:off x="578765" y="991052"/>
            <a:ext cx="11072215" cy="0"/>
          </a:xfrm>
          <a:prstGeom prst="straightConnector1">
            <a:avLst/>
          </a:prstGeom>
          <a:noFill/>
          <a:ln w="9525" cap="flat" cmpd="sng">
            <a:solidFill>
              <a:schemeClr val="dk1"/>
            </a:solidFill>
            <a:prstDash val="solid"/>
            <a:miter lim="800000"/>
            <a:headEnd type="none" w="sm" len="sm"/>
            <a:tailEnd type="none" w="sm" len="sm"/>
          </a:ln>
        </p:spPr>
      </p:cxnSp>
      <p:sp>
        <p:nvSpPr>
          <p:cNvPr id="280" name="Google Shape;280;p10"/>
          <p:cNvSpPr/>
          <p:nvPr/>
        </p:nvSpPr>
        <p:spPr>
          <a:xfrm>
            <a:off x="5292355"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1" name="Google Shape;281;p10"/>
          <p:cNvSpPr/>
          <p:nvPr/>
        </p:nvSpPr>
        <p:spPr>
          <a:xfrm>
            <a:off x="5396404" y="417243"/>
            <a:ext cx="397685" cy="396370"/>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2" name="Google Shape;282;p10"/>
          <p:cNvSpPr/>
          <p:nvPr/>
        </p:nvSpPr>
        <p:spPr>
          <a:xfrm>
            <a:off x="6159463" y="292069"/>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3" name="Google Shape;283;p10"/>
          <p:cNvSpPr/>
          <p:nvPr/>
        </p:nvSpPr>
        <p:spPr>
          <a:xfrm>
            <a:off x="6263540"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4" name="Google Shape;284;p10"/>
          <p:cNvSpPr/>
          <p:nvPr/>
        </p:nvSpPr>
        <p:spPr>
          <a:xfrm>
            <a:off x="7026580" y="292069"/>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5" name="Google Shape;285;p10"/>
          <p:cNvSpPr/>
          <p:nvPr/>
        </p:nvSpPr>
        <p:spPr>
          <a:xfrm>
            <a:off x="7130631" y="402841"/>
            <a:ext cx="397667" cy="396370"/>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6" name="Google Shape;286;p10"/>
          <p:cNvSpPr/>
          <p:nvPr/>
        </p:nvSpPr>
        <p:spPr>
          <a:xfrm>
            <a:off x="7893677"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7" name="Google Shape;287;p10"/>
          <p:cNvSpPr/>
          <p:nvPr/>
        </p:nvSpPr>
        <p:spPr>
          <a:xfrm>
            <a:off x="7997736"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88" name="Google Shape;288;p10"/>
          <p:cNvSpPr/>
          <p:nvPr/>
        </p:nvSpPr>
        <p:spPr>
          <a:xfrm>
            <a:off x="8760776"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89" name="Google Shape;289;p10"/>
          <p:cNvSpPr/>
          <p:nvPr/>
        </p:nvSpPr>
        <p:spPr>
          <a:xfrm>
            <a:off x="8864825"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90" name="Google Shape;290;p10"/>
          <p:cNvSpPr/>
          <p:nvPr/>
        </p:nvSpPr>
        <p:spPr>
          <a:xfrm>
            <a:off x="9617443" y="306471"/>
            <a:ext cx="612017" cy="609996"/>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91" name="Google Shape;291;p10"/>
          <p:cNvSpPr/>
          <p:nvPr/>
        </p:nvSpPr>
        <p:spPr>
          <a:xfrm>
            <a:off x="9721502" y="417243"/>
            <a:ext cx="397685" cy="396370"/>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92" name="Google Shape;292;p10"/>
          <p:cNvSpPr/>
          <p:nvPr/>
        </p:nvSpPr>
        <p:spPr>
          <a:xfrm>
            <a:off x="10474092" y="306471"/>
            <a:ext cx="612035" cy="609996"/>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D0CEC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Hebrew"/>
              <a:ea typeface="Arial Hebrew"/>
              <a:cs typeface="Arial Hebrew"/>
              <a:sym typeface="Arial Hebrew"/>
            </a:endParaRPr>
          </a:p>
        </p:txBody>
      </p:sp>
      <p:sp>
        <p:nvSpPr>
          <p:cNvPr id="293" name="Google Shape;293;p10"/>
          <p:cNvSpPr/>
          <p:nvPr/>
        </p:nvSpPr>
        <p:spPr>
          <a:xfrm>
            <a:off x="10578141" y="417243"/>
            <a:ext cx="397684" cy="396370"/>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2000">
              <a:solidFill>
                <a:srgbClr val="434343"/>
              </a:solidFill>
              <a:latin typeface="Arial Hebrew"/>
              <a:ea typeface="Arial Hebrew"/>
              <a:cs typeface="Arial Hebrew"/>
              <a:sym typeface="Arial Hebrew"/>
            </a:endParaRPr>
          </a:p>
        </p:txBody>
      </p:sp>
      <p:sp>
        <p:nvSpPr>
          <p:cNvPr id="294" name="Google Shape;294;p10"/>
          <p:cNvSpPr txBox="1"/>
          <p:nvPr/>
        </p:nvSpPr>
        <p:spPr>
          <a:xfrm>
            <a:off x="563525" y="467832"/>
            <a:ext cx="427136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rgbClr val="748A9B"/>
                </a:solidFill>
                <a:latin typeface="Arial Hebrew"/>
                <a:ea typeface="Arial Hebrew"/>
                <a:cs typeface="Arial Hebrew"/>
                <a:sym typeface="Arial Hebrew"/>
              </a:rPr>
              <a:t>Data acquisition</a:t>
            </a:r>
            <a:endParaRPr sz="2800" b="1">
              <a:solidFill>
                <a:srgbClr val="748A9B"/>
              </a:solidFill>
              <a:latin typeface="Arial Hebrew"/>
              <a:ea typeface="Arial Hebrew"/>
              <a:cs typeface="Arial Hebrew"/>
              <a:sym typeface="Arial Hebrew"/>
            </a:endParaRPr>
          </a:p>
        </p:txBody>
      </p:sp>
      <p:pic>
        <p:nvPicPr>
          <p:cNvPr id="295" name="Google Shape;295;p10" descr="icona della fotocamera 5988950 Arte vettoriale a Vecteezy"/>
          <p:cNvPicPr preferRelativeResize="0"/>
          <p:nvPr/>
        </p:nvPicPr>
        <p:blipFill rotWithShape="1">
          <a:blip r:embed="rId3">
            <a:alphaModFix amt="85000"/>
          </a:blip>
          <a:srcRect/>
          <a:stretch/>
        </p:blipFill>
        <p:spPr>
          <a:xfrm>
            <a:off x="5394378" y="414699"/>
            <a:ext cx="386858" cy="386858"/>
          </a:xfrm>
          <a:prstGeom prst="ellipse">
            <a:avLst/>
          </a:prstGeom>
          <a:noFill/>
          <a:ln>
            <a:noFill/>
          </a:ln>
        </p:spPr>
      </p:pic>
      <p:pic>
        <p:nvPicPr>
          <p:cNvPr id="296" name="Google Shape;296;p10" descr="colore icona per metodologie 24884336 Arte vettoriale a Vecteezy"/>
          <p:cNvPicPr preferRelativeResize="0"/>
          <p:nvPr/>
        </p:nvPicPr>
        <p:blipFill rotWithShape="1">
          <a:blip r:embed="rId4">
            <a:alphaModFix amt="85000"/>
          </a:blip>
          <a:srcRect/>
          <a:stretch/>
        </p:blipFill>
        <p:spPr>
          <a:xfrm>
            <a:off x="6287234" y="421143"/>
            <a:ext cx="350277" cy="350277"/>
          </a:xfrm>
          <a:prstGeom prst="ellipse">
            <a:avLst/>
          </a:prstGeom>
          <a:noFill/>
          <a:ln>
            <a:noFill/>
          </a:ln>
        </p:spPr>
      </p:pic>
      <p:pic>
        <p:nvPicPr>
          <p:cNvPr id="297" name="Google Shape;297;p10" descr="Data Processing icon in vector. Logotype 40345061 Vector Art at Vecteezy"/>
          <p:cNvPicPr preferRelativeResize="0"/>
          <p:nvPr/>
        </p:nvPicPr>
        <p:blipFill rotWithShape="1">
          <a:blip r:embed="rId5">
            <a:alphaModFix amt="70000"/>
          </a:blip>
          <a:srcRect/>
          <a:stretch/>
        </p:blipFill>
        <p:spPr>
          <a:xfrm>
            <a:off x="7130631" y="401419"/>
            <a:ext cx="397792" cy="397792"/>
          </a:xfrm>
          <a:prstGeom prst="ellipse">
            <a:avLst/>
          </a:prstGeom>
          <a:noFill/>
          <a:ln>
            <a:noFill/>
          </a:ln>
        </p:spPr>
      </p:pic>
      <p:pic>
        <p:nvPicPr>
          <p:cNvPr id="298" name="Google Shape;298;p10" descr="Immagine che contiene cerchio, linea&#10;&#10;Il contenuto generato dall'IA potrebbe non essere corretto."/>
          <p:cNvPicPr preferRelativeResize="0"/>
          <p:nvPr/>
        </p:nvPicPr>
        <p:blipFill rotWithShape="1">
          <a:blip r:embed="rId6">
            <a:alphaModFix amt="70000"/>
          </a:blip>
          <a:srcRect l="9430" r="9430"/>
          <a:stretch/>
        </p:blipFill>
        <p:spPr>
          <a:xfrm>
            <a:off x="8008631" y="426823"/>
            <a:ext cx="386790" cy="386790"/>
          </a:xfrm>
          <a:prstGeom prst="ellipse">
            <a:avLst/>
          </a:prstGeom>
          <a:noFill/>
          <a:ln>
            <a:noFill/>
          </a:ln>
        </p:spPr>
      </p:pic>
      <p:pic>
        <p:nvPicPr>
          <p:cNvPr id="299" name="Google Shape;299;p10" descr="Immagine che contiene simbolo, Carattere, Elementi grafici, design&#10;&#10;Il contenuto generato dall'IA potrebbe non essere corretto."/>
          <p:cNvPicPr preferRelativeResize="0"/>
          <p:nvPr/>
        </p:nvPicPr>
        <p:blipFill rotWithShape="1">
          <a:blip r:embed="rId7">
            <a:alphaModFix amt="85000"/>
          </a:blip>
          <a:srcRect/>
          <a:stretch/>
        </p:blipFill>
        <p:spPr>
          <a:xfrm>
            <a:off x="8917619" y="477106"/>
            <a:ext cx="292096" cy="262043"/>
          </a:xfrm>
          <a:prstGeom prst="rect">
            <a:avLst/>
          </a:prstGeom>
          <a:noFill/>
          <a:ln>
            <a:noFill/>
          </a:ln>
        </p:spPr>
      </p:pic>
      <p:pic>
        <p:nvPicPr>
          <p:cNvPr id="300" name="Google Shape;300;p10" descr="Evaluation Icon Vector Art, Icons, and Graphics for Free Download"/>
          <p:cNvPicPr preferRelativeResize="0"/>
          <p:nvPr/>
        </p:nvPicPr>
        <p:blipFill rotWithShape="1">
          <a:blip r:embed="rId8">
            <a:alphaModFix amt="70000"/>
          </a:blip>
          <a:srcRect l="6751" t="16583" r="16837" b="7312"/>
          <a:stretch/>
        </p:blipFill>
        <p:spPr>
          <a:xfrm>
            <a:off x="9764746" y="467832"/>
            <a:ext cx="311195" cy="309949"/>
          </a:xfrm>
          <a:prstGeom prst="ellipse">
            <a:avLst/>
          </a:prstGeom>
          <a:noFill/>
          <a:ln>
            <a:noFill/>
          </a:ln>
        </p:spPr>
      </p:pic>
      <p:pic>
        <p:nvPicPr>
          <p:cNvPr id="301" name="Google Shape;301;p10" descr="Vada All'icona Di Web Nello Stile Piano Simbolo Di Internet Illustrazione  Vettoriale - Illustrazione di icona, comunicazione: 110072412"/>
          <p:cNvPicPr preferRelativeResize="0"/>
          <p:nvPr/>
        </p:nvPicPr>
        <p:blipFill rotWithShape="1">
          <a:blip r:embed="rId9">
            <a:alphaModFix amt="70000"/>
          </a:blip>
          <a:srcRect l="18562" t="17103" r="14237" b="16835"/>
          <a:stretch/>
        </p:blipFill>
        <p:spPr>
          <a:xfrm>
            <a:off x="10578141" y="426823"/>
            <a:ext cx="398630" cy="391876"/>
          </a:xfrm>
          <a:prstGeom prst="ellipse">
            <a:avLst/>
          </a:prstGeom>
          <a:noFill/>
          <a:ln>
            <a:noFill/>
          </a:ln>
        </p:spPr>
      </p:pic>
      <p:sp>
        <p:nvSpPr>
          <p:cNvPr id="302" name="Google Shape;302;p10"/>
          <p:cNvSpPr txBox="1"/>
          <p:nvPr/>
        </p:nvSpPr>
        <p:spPr>
          <a:xfrm>
            <a:off x="578765" y="1245916"/>
            <a:ext cx="106762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3F3F3F"/>
                </a:solidFill>
                <a:latin typeface="Arial Hebrew"/>
                <a:ea typeface="Arial Hebrew"/>
                <a:cs typeface="Arial Hebrew"/>
                <a:sym typeface="Arial Hebrew"/>
              </a:rPr>
              <a:t>Chosen </a:t>
            </a:r>
            <a:r>
              <a:rPr lang="en-GB" sz="1800" b="1">
                <a:solidFill>
                  <a:srgbClr val="3F3F3F"/>
                </a:solidFill>
                <a:latin typeface="Arial Hebrew"/>
                <a:ea typeface="Arial Hebrew"/>
                <a:cs typeface="Arial Hebrew"/>
                <a:sym typeface="Arial Hebrew"/>
              </a:rPr>
              <a:t>setup</a:t>
            </a:r>
            <a:r>
              <a:rPr lang="en-GB" sz="1800">
                <a:solidFill>
                  <a:srgbClr val="3F3F3F"/>
                </a:solidFill>
                <a:latin typeface="Arial Hebrew"/>
                <a:ea typeface="Arial Hebrew"/>
                <a:cs typeface="Arial Hebrew"/>
                <a:sym typeface="Arial Hebrew"/>
              </a:rPr>
              <a:t> for video recordings on professional athletes (Personal Trainers) of correctly performed exercises.</a:t>
            </a:r>
            <a:endParaRPr/>
          </a:p>
        </p:txBody>
      </p:sp>
      <p:pic>
        <p:nvPicPr>
          <p:cNvPr id="303" name="Google Shape;303;p10"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1946511" y="4422929"/>
            <a:ext cx="1198217" cy="1198217"/>
          </a:xfrm>
          <a:prstGeom prst="rect">
            <a:avLst/>
          </a:prstGeom>
          <a:noFill/>
          <a:ln>
            <a:noFill/>
          </a:ln>
        </p:spPr>
      </p:pic>
      <p:pic>
        <p:nvPicPr>
          <p:cNvPr id="304" name="Google Shape;304;p10"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2100098" y="1892247"/>
            <a:ext cx="1198217" cy="1198217"/>
          </a:xfrm>
          <a:prstGeom prst="rect">
            <a:avLst/>
          </a:prstGeom>
          <a:noFill/>
          <a:ln>
            <a:noFill/>
          </a:ln>
        </p:spPr>
      </p:pic>
      <p:pic>
        <p:nvPicPr>
          <p:cNvPr id="305" name="Google Shape;305;p10" descr="Immagine che contiene clipart, Elementi grafici, cartone animato, illustrazione&#10;&#10;Il contenuto generato dall'IA potrebbe non essere corretto."/>
          <p:cNvPicPr preferRelativeResize="0"/>
          <p:nvPr/>
        </p:nvPicPr>
        <p:blipFill rotWithShape="1">
          <a:blip r:embed="rId11">
            <a:alphaModFix/>
          </a:blip>
          <a:srcRect/>
          <a:stretch/>
        </p:blipFill>
        <p:spPr>
          <a:xfrm>
            <a:off x="4895402" y="3879038"/>
            <a:ext cx="2286000" cy="2286000"/>
          </a:xfrm>
          <a:prstGeom prst="rect">
            <a:avLst/>
          </a:prstGeom>
          <a:noFill/>
          <a:ln>
            <a:noFill/>
          </a:ln>
        </p:spPr>
      </p:pic>
      <p:cxnSp>
        <p:nvCxnSpPr>
          <p:cNvPr id="306" name="Google Shape;306;p10"/>
          <p:cNvCxnSpPr/>
          <p:nvPr/>
        </p:nvCxnSpPr>
        <p:spPr>
          <a:xfrm>
            <a:off x="6005689" y="2752852"/>
            <a:ext cx="0" cy="3309281"/>
          </a:xfrm>
          <a:prstGeom prst="straightConnector1">
            <a:avLst/>
          </a:prstGeom>
          <a:noFill/>
          <a:ln w="28575" cap="flat" cmpd="sng">
            <a:solidFill>
              <a:srgbClr val="3F41CB"/>
            </a:solidFill>
            <a:prstDash val="dash"/>
            <a:miter lim="800000"/>
            <a:headEnd type="none" w="sm" len="sm"/>
            <a:tailEnd type="none" w="sm" len="sm"/>
          </a:ln>
        </p:spPr>
      </p:cxnSp>
      <p:cxnSp>
        <p:nvCxnSpPr>
          <p:cNvPr id="307" name="Google Shape;307;p10"/>
          <p:cNvCxnSpPr/>
          <p:nvPr/>
        </p:nvCxnSpPr>
        <p:spPr>
          <a:xfrm>
            <a:off x="3021293" y="4933192"/>
            <a:ext cx="4756751" cy="32562"/>
          </a:xfrm>
          <a:prstGeom prst="straightConnector1">
            <a:avLst/>
          </a:prstGeom>
          <a:noFill/>
          <a:ln w="28575" cap="flat" cmpd="sng">
            <a:solidFill>
              <a:srgbClr val="3F41CB"/>
            </a:solidFill>
            <a:prstDash val="dash"/>
            <a:miter lim="800000"/>
            <a:headEnd type="none" w="sm" len="sm"/>
            <a:tailEnd type="none" w="sm" len="sm"/>
          </a:ln>
        </p:spPr>
      </p:cxnSp>
      <p:cxnSp>
        <p:nvCxnSpPr>
          <p:cNvPr id="308" name="Google Shape;308;p10"/>
          <p:cNvCxnSpPr/>
          <p:nvPr/>
        </p:nvCxnSpPr>
        <p:spPr>
          <a:xfrm>
            <a:off x="3144728" y="2732997"/>
            <a:ext cx="3881852" cy="2991020"/>
          </a:xfrm>
          <a:prstGeom prst="straightConnector1">
            <a:avLst/>
          </a:prstGeom>
          <a:noFill/>
          <a:ln w="28575" cap="flat" cmpd="sng">
            <a:solidFill>
              <a:srgbClr val="3F41CB"/>
            </a:solidFill>
            <a:prstDash val="dash"/>
            <a:miter lim="800000"/>
            <a:headEnd type="none" w="sm" len="sm"/>
            <a:tailEnd type="none" w="sm" len="sm"/>
          </a:ln>
        </p:spPr>
      </p:cxnSp>
      <p:pic>
        <p:nvPicPr>
          <p:cNvPr id="309" name="Google Shape;309;p10" descr="Immagine che contiene schermata, Elementi grafici, clipart, design&#10;&#10;Il contenuto generato dall'IA potrebbe non essere corretto."/>
          <p:cNvPicPr preferRelativeResize="0"/>
          <p:nvPr/>
        </p:nvPicPr>
        <p:blipFill rotWithShape="1">
          <a:blip r:embed="rId10">
            <a:alphaModFix/>
          </a:blip>
          <a:srcRect/>
          <a:stretch/>
        </p:blipFill>
        <p:spPr>
          <a:xfrm>
            <a:off x="5479343" y="1773398"/>
            <a:ext cx="1198217" cy="1198217"/>
          </a:xfrm>
          <a:prstGeom prst="rect">
            <a:avLst/>
          </a:prstGeom>
          <a:noFill/>
          <a:ln>
            <a:noFill/>
          </a:ln>
        </p:spPr>
      </p:pic>
      <p:sp>
        <p:nvSpPr>
          <p:cNvPr id="310" name="Google Shape;310;p10"/>
          <p:cNvSpPr txBox="1"/>
          <p:nvPr/>
        </p:nvSpPr>
        <p:spPr>
          <a:xfrm>
            <a:off x="8242924" y="2170878"/>
            <a:ext cx="3513745" cy="369331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Multiple angles</a:t>
            </a:r>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(higher amount of data)</a:t>
            </a:r>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Higher generalization capability</a:t>
            </a:r>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endParaRPr sz="1800">
              <a:solidFill>
                <a:srgbClr val="3F3F3F"/>
              </a:solidFill>
              <a:latin typeface="Arial Hebrew"/>
              <a:ea typeface="Arial Hebrew"/>
              <a:cs typeface="Arial Hebrew"/>
              <a:sym typeface="Arial Hebrew"/>
            </a:endParaRPr>
          </a:p>
          <a:p>
            <a:pPr marL="0" marR="0" lvl="0" indent="0" algn="ctr" rtl="0">
              <a:spcBef>
                <a:spcPts val="0"/>
              </a:spcBef>
              <a:spcAft>
                <a:spcPts val="0"/>
              </a:spcAft>
              <a:buNone/>
            </a:pPr>
            <a:r>
              <a:rPr lang="en-GB" sz="1800">
                <a:solidFill>
                  <a:srgbClr val="3F3F3F"/>
                </a:solidFill>
                <a:latin typeface="Arial Hebrew"/>
                <a:ea typeface="Arial Hebrew"/>
                <a:cs typeface="Arial Hebrew"/>
                <a:sym typeface="Arial Hebrew"/>
              </a:rPr>
              <a:t>Greater level of freedom for the user</a:t>
            </a:r>
            <a:endParaRPr/>
          </a:p>
        </p:txBody>
      </p:sp>
      <p:sp>
        <p:nvSpPr>
          <p:cNvPr id="311" name="Google Shape;311;p10"/>
          <p:cNvSpPr/>
          <p:nvPr/>
        </p:nvSpPr>
        <p:spPr>
          <a:xfrm rot="5400000">
            <a:off x="9572433" y="3209077"/>
            <a:ext cx="891262" cy="202246"/>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0"/>
          <p:cNvSpPr/>
          <p:nvPr/>
        </p:nvSpPr>
        <p:spPr>
          <a:xfrm rot="5400000">
            <a:off x="9572433" y="4599797"/>
            <a:ext cx="891261" cy="202246"/>
          </a:xfrm>
          <a:prstGeom prst="rightArrow">
            <a:avLst>
              <a:gd name="adj1" fmla="val 50000"/>
              <a:gd name="adj2" fmla="val 50000"/>
            </a:avLst>
          </a:prstGeom>
          <a:noFill/>
          <a:ln w="1905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2646</Words>
  <Application>Microsoft Office PowerPoint</Application>
  <PresentationFormat>Widescreen</PresentationFormat>
  <Paragraphs>408</Paragraphs>
  <Slides>30</Slides>
  <Notes>30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Hebrew</vt:lpstr>
      <vt:lpstr>Calibri</vt:lpstr>
      <vt:lpstr>Times New Roman</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Francesca Girolami</dc:creator>
  <cp:lastModifiedBy>Hannes Vogel</cp:lastModifiedBy>
  <cp:revision>7</cp:revision>
  <dcterms:created xsi:type="dcterms:W3CDTF">2023-04-17T14:45:51Z</dcterms:created>
  <dcterms:modified xsi:type="dcterms:W3CDTF">2025-06-24T22:28:15Z</dcterms:modified>
</cp:coreProperties>
</file>